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6" r:id="rId1"/>
  </p:sldMasterIdLst>
  <p:notesMasterIdLst>
    <p:notesMasterId r:id="rId79"/>
  </p:notesMasterIdLst>
  <p:handoutMasterIdLst>
    <p:handoutMasterId r:id="rId80"/>
  </p:handoutMasterIdLst>
  <p:sldIdLst>
    <p:sldId id="257" r:id="rId2"/>
    <p:sldId id="280" r:id="rId3"/>
    <p:sldId id="299" r:id="rId4"/>
    <p:sldId id="260" r:id="rId5"/>
    <p:sldId id="311" r:id="rId6"/>
    <p:sldId id="340" r:id="rId7"/>
    <p:sldId id="341" r:id="rId8"/>
    <p:sldId id="281" r:id="rId9"/>
    <p:sldId id="295" r:id="rId10"/>
    <p:sldId id="261" r:id="rId11"/>
    <p:sldId id="258" r:id="rId12"/>
    <p:sldId id="263" r:id="rId13"/>
    <p:sldId id="270" r:id="rId14"/>
    <p:sldId id="283" r:id="rId15"/>
    <p:sldId id="272" r:id="rId16"/>
    <p:sldId id="265" r:id="rId17"/>
    <p:sldId id="271" r:id="rId18"/>
    <p:sldId id="284" r:id="rId19"/>
    <p:sldId id="273" r:id="rId20"/>
    <p:sldId id="267" r:id="rId21"/>
    <p:sldId id="268" r:id="rId22"/>
    <p:sldId id="277" r:id="rId23"/>
    <p:sldId id="279" r:id="rId24"/>
    <p:sldId id="278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6" r:id="rId33"/>
    <p:sldId id="297" r:id="rId34"/>
    <p:sldId id="298" r:id="rId35"/>
    <p:sldId id="303" r:id="rId36"/>
    <p:sldId id="304" r:id="rId37"/>
    <p:sldId id="305" r:id="rId38"/>
    <p:sldId id="320" r:id="rId39"/>
    <p:sldId id="314" r:id="rId40"/>
    <p:sldId id="313" r:id="rId41"/>
    <p:sldId id="316" r:id="rId42"/>
    <p:sldId id="308" r:id="rId43"/>
    <p:sldId id="309" r:id="rId44"/>
    <p:sldId id="317" r:id="rId45"/>
    <p:sldId id="318" r:id="rId46"/>
    <p:sldId id="319" r:id="rId47"/>
    <p:sldId id="321" r:id="rId48"/>
    <p:sldId id="322" r:id="rId49"/>
    <p:sldId id="323" r:id="rId50"/>
    <p:sldId id="324" r:id="rId51"/>
    <p:sldId id="326" r:id="rId52"/>
    <p:sldId id="325" r:id="rId53"/>
    <p:sldId id="327" r:id="rId54"/>
    <p:sldId id="328" r:id="rId55"/>
    <p:sldId id="331" r:id="rId56"/>
    <p:sldId id="329" r:id="rId57"/>
    <p:sldId id="330" r:id="rId58"/>
    <p:sldId id="336" r:id="rId59"/>
    <p:sldId id="337" r:id="rId60"/>
    <p:sldId id="338" r:id="rId61"/>
    <p:sldId id="339" r:id="rId62"/>
    <p:sldId id="332" r:id="rId63"/>
    <p:sldId id="333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269" r:id="rId78"/>
  </p:sldIdLst>
  <p:sldSz cx="12192000" cy="6858000"/>
  <p:notesSz cx="6858000" cy="9144000"/>
  <p:embeddedFontLst>
    <p:embeddedFont>
      <p:font typeface="함초롬바탕" pitchFamily="18" charset="-127"/>
      <p:regular r:id="rId81"/>
      <p:bold r:id="rId82"/>
    </p:embeddedFont>
    <p:embeddedFont>
      <p:font typeface="맑은 고딕" pitchFamily="50" charset="-127"/>
      <p:regular r:id="rId83"/>
      <p:bold r:id="rId84"/>
    </p:embeddedFont>
    <p:embeddedFont>
      <p:font typeface="나눔스퀘어라운드 ExtraBold" charset="-127"/>
      <p:bold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트로" id="{EB4FD7D1-5CDE-4317-AB4A-2915B5AC3BC2}">
          <p14:sldIdLst>
            <p14:sldId id="257"/>
            <p14:sldId id="280"/>
            <p14:sldId id="299"/>
          </p14:sldIdLst>
        </p14:section>
        <p14:section name="목차" id="{FBFF1279-5FBE-43E2-8AFC-EDCCAB69E08C}">
          <p14:sldIdLst>
            <p14:sldId id="260"/>
            <p14:sldId id="311"/>
            <p14:sldId id="340"/>
          </p14:sldIdLst>
        </p14:section>
        <p14:section name="1학기 개정 이력 및 진행 상황" id="{C283AC16-9DE3-4F78-A271-AF4BC9EA33B3}">
          <p14:sldIdLst>
            <p14:sldId id="341"/>
            <p14:sldId id="281"/>
            <p14:sldId id="295"/>
          </p14:sldIdLst>
        </p14:section>
        <p14:section name="6주차" id="{55CC5976-C1CC-494A-BB14-E746BCBB0709}">
          <p14:sldIdLst>
            <p14:sldId id="261"/>
            <p14:sldId id="258"/>
          </p14:sldIdLst>
        </p14:section>
        <p14:section name="7주차" id="{A58039F3-D0B3-4DF2-B757-30C0232FB6D6}">
          <p14:sldIdLst>
            <p14:sldId id="263"/>
            <p14:sldId id="270"/>
            <p14:sldId id="283"/>
            <p14:sldId id="272"/>
          </p14:sldIdLst>
        </p14:section>
        <p14:section name="8주차" id="{A8F3B077-6AC6-4E3D-B236-6B689B5E2A27}">
          <p14:sldIdLst>
            <p14:sldId id="265"/>
            <p14:sldId id="271"/>
            <p14:sldId id="284"/>
            <p14:sldId id="273"/>
          </p14:sldIdLst>
        </p14:section>
        <p14:section name="9주차" id="{C25589E9-2119-4D63-B484-86105185C30C}">
          <p14:sldIdLst>
            <p14:sldId id="267"/>
            <p14:sldId id="268"/>
          </p14:sldIdLst>
        </p14:section>
        <p14:section name="10주차" id="{4273E44F-B3F5-40F7-B919-F7AA1E91023A}">
          <p14:sldIdLst>
            <p14:sldId id="277"/>
            <p14:sldId id="279"/>
            <p14:sldId id="278"/>
          </p14:sldIdLst>
        </p14:section>
        <p14:section name="11주차" id="{9455DE82-90F7-4CE8-A539-5C0B5C03EA1D}">
          <p14:sldIdLst>
            <p14:sldId id="285"/>
            <p14:sldId id="286"/>
            <p14:sldId id="287"/>
            <p14:sldId id="288"/>
          </p14:sldIdLst>
        </p14:section>
        <p14:section name="12주차" id="{92E9565F-A3C0-4C24-87D4-C98A5AA1A87E}">
          <p14:sldIdLst>
            <p14:sldId id="289"/>
            <p14:sldId id="290"/>
            <p14:sldId id="291"/>
          </p14:sldIdLst>
        </p14:section>
        <p14:section name="13주차" id="{0413A48A-5948-46DD-8C22-AE34FDC0316A}">
          <p14:sldIdLst>
            <p14:sldId id="296"/>
            <p14:sldId id="297"/>
            <p14:sldId id="298"/>
          </p14:sldIdLst>
        </p14:section>
        <p14:section name="14주차" id="{C1E44318-9521-4C0A-84B3-64D42032EDCD}">
          <p14:sldIdLst>
            <p14:sldId id="303"/>
            <p14:sldId id="304"/>
            <p14:sldId id="305"/>
          </p14:sldIdLst>
        </p14:section>
        <p14:section name="2학기 개정 이력 및 진행 상황" id="{A3978F87-3E3B-4C34-9796-A8B454F2CFF1}">
          <p14:sldIdLst>
            <p14:sldId id="320"/>
            <p14:sldId id="314"/>
            <p14:sldId id="313"/>
            <p14:sldId id="316"/>
          </p14:sldIdLst>
        </p14:section>
        <p14:section name="2학기 1주차" id="{B1F97760-ADDF-4921-8256-4F83DD0DBA8A}">
          <p14:sldIdLst>
            <p14:sldId id="308"/>
            <p14:sldId id="309"/>
          </p14:sldIdLst>
        </p14:section>
        <p14:section name="2학기 2주차" id="{F0D10A1D-67C1-4E29-8892-2DC1C8C64E5A}">
          <p14:sldIdLst>
            <p14:sldId id="317"/>
            <p14:sldId id="318"/>
            <p14:sldId id="319"/>
          </p14:sldIdLst>
        </p14:section>
        <p14:section name="2학기 3주차" id="{577D877B-D2DF-41E1-9582-1208D1CE0777}">
          <p14:sldIdLst>
            <p14:sldId id="321"/>
            <p14:sldId id="322"/>
          </p14:sldIdLst>
        </p14:section>
        <p14:section name="2학기 4주차" id="{D7159098-9984-4DA6-BAF7-F0B8EB4A19C8}">
          <p14:sldIdLst>
            <p14:sldId id="323"/>
            <p14:sldId id="324"/>
            <p14:sldId id="326"/>
            <p14:sldId id="325"/>
          </p14:sldIdLst>
        </p14:section>
        <p14:section name="2학기 5주차" id="{2470B363-E3B9-49AE-B9A8-F002ACBB811D}">
          <p14:sldIdLst>
            <p14:sldId id="327"/>
            <p14:sldId id="328"/>
            <p14:sldId id="331"/>
            <p14:sldId id="329"/>
            <p14:sldId id="330"/>
          </p14:sldIdLst>
        </p14:section>
        <p14:section name="2학기 6주차" id="{301F53D3-BA63-4341-B5B0-2981925EDF83}">
          <p14:sldIdLst>
            <p14:sldId id="336"/>
            <p14:sldId id="337"/>
            <p14:sldId id="338"/>
            <p14:sldId id="339"/>
          </p14:sldIdLst>
        </p14:section>
        <p14:section name="2학기 7주차" id="{2D626EC6-C013-4BB1-A8DE-C7C107AC4C4B}">
          <p14:sldIdLst>
            <p14:sldId id="332"/>
            <p14:sldId id="333"/>
          </p14:sldIdLst>
        </p14:section>
        <p14:section name="2학기 8주차" id="{4BB23244-A415-478B-80B7-EE1958B14E75}">
          <p14:sldIdLst>
            <p14:sldId id="342"/>
            <p14:sldId id="343"/>
            <p14:sldId id="344"/>
          </p14:sldIdLst>
        </p14:section>
        <p14:section name="2학기 9주차" id="{C22E5E17-5B5B-416F-9089-969FFBC5EB9B}">
          <p14:sldIdLst>
            <p14:sldId id="345"/>
            <p14:sldId id="346"/>
          </p14:sldIdLst>
        </p14:section>
        <p14:section name="2학기 10주차" id="{E228DCE2-172A-42C5-A93B-99B25F3C5747}">
          <p14:sldIdLst>
            <p14:sldId id="347"/>
            <p14:sldId id="348"/>
            <p14:sldId id="349"/>
          </p14:sldIdLst>
        </p14:section>
        <p14:section name="2학기 11주차" id="{B6CD3ABC-6554-4045-A23E-E051495D9289}">
          <p14:sldIdLst>
            <p14:sldId id="350"/>
            <p14:sldId id="351"/>
            <p14:sldId id="352"/>
          </p14:sldIdLst>
        </p14:section>
        <p14:section name="2학기13주차" id="{D39DA835-FB18-4B29-B9E9-4E8A0849EF10}">
          <p14:sldIdLst>
            <p14:sldId id="353"/>
            <p14:sldId id="354"/>
          </p14:sldIdLst>
        </p14:section>
        <p14:section name="Ending" id="{5CF5CF2D-B6E9-470C-ACAA-C839A2C338B4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라면에는 찬밥" initials="라찬" lastIdx="1" clrIdx="0">
    <p:extLst>
      <p:ext uri="{19B8F6BF-5375-455C-9EA6-DF929625EA0E}">
        <p15:presenceInfo xmlns:p15="http://schemas.microsoft.com/office/powerpoint/2012/main" xmlns="" userId="642a50c6a06ba0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3BE8"/>
    <a:srgbClr val="DE9400"/>
    <a:srgbClr val="DE4F00"/>
    <a:srgbClr val="634EEA"/>
    <a:srgbClr val="A0C6E8"/>
    <a:srgbClr val="385F62"/>
    <a:srgbClr val="6DA7AB"/>
    <a:srgbClr val="00002F"/>
    <a:srgbClr val="D0CECE"/>
    <a:srgbClr val="8DB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1" autoAdjust="0"/>
    <p:restoredTop sz="93988" autoAdjust="0"/>
  </p:normalViewPr>
  <p:slideViewPr>
    <p:cSldViewPr snapToGrid="0">
      <p:cViewPr varScale="1">
        <p:scale>
          <a:sx n="82" d="100"/>
          <a:sy n="82" d="100"/>
        </p:scale>
        <p:origin x="-552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B1DF0-2B95-4CF4-B4AB-85A2A4ABAC3B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1323B-A413-435C-B73C-C4E87ED66B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943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282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MySQL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 자료 조사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와이파이 통신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87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082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82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5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06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410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67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67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296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80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67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19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259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09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04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기본에서 변경 시 바뀜</a:t>
            </a:r>
            <a:r>
              <a:rPr lang="en-US" altLang="ko-KR" dirty="0"/>
              <a:t>(201841026 </a:t>
            </a:r>
            <a:r>
              <a:rPr lang="ko-KR" altLang="en-US" dirty="0"/>
              <a:t>학생도 같음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17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관리자에서 </a:t>
            </a:r>
            <a:r>
              <a:rPr lang="en-US" altLang="ko-KR" dirty="0"/>
              <a:t>111</a:t>
            </a:r>
            <a:r>
              <a:rPr lang="ko-KR" altLang="en-US" dirty="0"/>
              <a:t>로 바꾼 것에서 </a:t>
            </a:r>
            <a:r>
              <a:rPr lang="en-US" altLang="ko-KR" dirty="0"/>
              <a:t>1234</a:t>
            </a:r>
            <a:r>
              <a:rPr lang="ko-KR" altLang="en-US" dirty="0"/>
              <a:t>로 바뀐 것 반영된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337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589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059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076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048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기본에서 변경 시 바뀜</a:t>
            </a:r>
            <a:r>
              <a:rPr lang="en-US" altLang="ko-KR" dirty="0"/>
              <a:t>(201841026 </a:t>
            </a:r>
            <a:r>
              <a:rPr lang="ko-KR" altLang="en-US" dirty="0"/>
              <a:t>학생도 같음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03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기본에서 변경 시 바뀜</a:t>
            </a:r>
            <a:r>
              <a:rPr lang="en-US" altLang="ko-KR" dirty="0"/>
              <a:t>(201841026 </a:t>
            </a:r>
            <a:r>
              <a:rPr lang="ko-KR" altLang="en-US" dirty="0"/>
              <a:t>학생도 같음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16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기본에서 변경 시 바뀜</a:t>
            </a:r>
            <a:r>
              <a:rPr lang="en-US" altLang="ko-KR" dirty="0"/>
              <a:t>(201841026 </a:t>
            </a:r>
            <a:r>
              <a:rPr lang="ko-KR" altLang="en-US" dirty="0"/>
              <a:t>학생도 같음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59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04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기본에서 변경 시 바뀜</a:t>
            </a:r>
            <a:r>
              <a:rPr lang="en-US" altLang="ko-KR" dirty="0"/>
              <a:t>(201841026 </a:t>
            </a:r>
            <a:r>
              <a:rPr lang="ko-KR" altLang="en-US" dirty="0"/>
              <a:t>학생도 같음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17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04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기본에서 변경 시 바뀜</a:t>
            </a:r>
            <a:r>
              <a:rPr lang="en-US" altLang="ko-KR" dirty="0"/>
              <a:t>(201841026 </a:t>
            </a:r>
            <a:r>
              <a:rPr lang="ko-KR" altLang="en-US" dirty="0"/>
              <a:t>학생도 같음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17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기본에서 변경 시 바뀜</a:t>
            </a:r>
            <a:r>
              <a:rPr lang="en-US" altLang="ko-KR" dirty="0"/>
              <a:t>(201841026 </a:t>
            </a:r>
            <a:r>
              <a:rPr lang="ko-KR" altLang="en-US" dirty="0"/>
              <a:t>학생도 같음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17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04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17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03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040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17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17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7661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2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97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7661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2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67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2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80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- </a:t>
            </a:r>
            <a:r>
              <a:rPr lang="ko-KR" altLang="en-US" dirty="0" err="1"/>
              <a:t>잠금장치</a:t>
            </a:r>
            <a:r>
              <a:rPr lang="ko-KR" altLang="en-US" dirty="0"/>
              <a:t> </a:t>
            </a:r>
            <a:r>
              <a:rPr lang="ko-KR" altLang="en-US" dirty="0" err="1"/>
              <a:t>개페</a:t>
            </a:r>
            <a:r>
              <a:rPr lang="ko-KR" altLang="en-US" dirty="0"/>
              <a:t> 테스트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잠금장치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정보 수집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아두이노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안드로이드 와이파이 연결</a:t>
            </a:r>
            <a:endParaRPr lang="en-US" altLang="ko-KR" baseline="0" dirty="0"/>
          </a:p>
          <a:p>
            <a:r>
              <a:rPr lang="en-US" altLang="ko-KR" baseline="0" dirty="0"/>
              <a:t> - PHP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MySQL</a:t>
            </a:r>
            <a:r>
              <a:rPr lang="ko-KR" altLang="en-US" baseline="0" dirty="0"/>
              <a:t>의 연결</a:t>
            </a:r>
            <a:r>
              <a:rPr lang="en-US" altLang="ko-KR" baseline="0" dirty="0"/>
              <a:t>(MAMP)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7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잠금장치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개폐 테스트 및 정보수집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9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mp.info/en/window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4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652" y="2447473"/>
            <a:ext cx="10456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spc="-30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7200" b="1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개발보고서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81251" y="37442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사물함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보담보담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92967" y="6218367"/>
            <a:ext cx="8006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201841015 </a:t>
            </a:r>
            <a:r>
              <a:rPr lang="ko-KR" altLang="en-US" dirty="0"/>
              <a:t>이혜원</a:t>
            </a:r>
            <a:r>
              <a:rPr lang="en-US" altLang="ko-KR" dirty="0"/>
              <a:t>	201841026 </a:t>
            </a:r>
            <a:r>
              <a:rPr lang="ko-KR" altLang="en-US" dirty="0"/>
              <a:t>유지영</a:t>
            </a:r>
            <a:r>
              <a:rPr lang="en-US" altLang="ko-KR" dirty="0"/>
              <a:t>	201841040 </a:t>
            </a:r>
            <a:r>
              <a:rPr lang="ko-KR" altLang="en-US" dirty="0"/>
              <a:t>어지선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349" y="1988237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4348" y="2685105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44691" y="3408318"/>
            <a:ext cx="24545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설계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1)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2)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88441" y="2703959"/>
            <a:ext cx="939998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-  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관리자와 사용자 어플리케이션 상세 설계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.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수정사항을 논의하여 적용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</a:p>
          <a:p>
            <a:pPr lvl="1"/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7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관리자 어플리케이션 구현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.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latin typeface="나눔스퀘"/>
                <a:ea typeface="나눔스퀘어 ExtraBold"/>
              </a:rPr>
              <a:t>데이터베이스 </a:t>
            </a:r>
            <a:r>
              <a:rPr lang="en-US" altLang="ko-KR" sz="2000" dirty="0">
                <a:latin typeface="나눔스퀘"/>
                <a:ea typeface="나눔스퀘어 ExtraBold"/>
              </a:rPr>
              <a:t>E-R </a:t>
            </a:r>
            <a:r>
              <a:rPr lang="ko-KR" altLang="en-US" sz="2000" dirty="0">
                <a:latin typeface="나눔스퀘"/>
                <a:ea typeface="나눔스퀘어 ExtraBold"/>
              </a:rPr>
              <a:t>다이어그램 작성</a:t>
            </a:r>
            <a:r>
              <a:rPr lang="en-US" altLang="ko-KR" sz="2000" dirty="0">
                <a:latin typeface="나눔스퀘"/>
                <a:ea typeface="나눔스퀘어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16240" y="437393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4322" y="989148"/>
            <a:ext cx="373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어플리케이션 설계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8087160" descr="EMB00001d302f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6"/>
          <a:stretch>
            <a:fillRect/>
          </a:stretch>
        </p:blipFill>
        <p:spPr bwMode="auto">
          <a:xfrm>
            <a:off x="762667" y="1841132"/>
            <a:ext cx="5548713" cy="338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48367" y="5223272"/>
            <a:ext cx="597952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수정사항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/>
            <a:r>
              <a:rPr lang="en-US" altLang="ko-KR" dirty="0">
                <a:ea typeface="나눔스퀘어 ExtraBold"/>
              </a:rPr>
              <a:t>  - open/close </a:t>
            </a:r>
            <a:r>
              <a:rPr lang="ko-KR" altLang="en-US" dirty="0">
                <a:ea typeface="나눔스퀘어 ExtraBold"/>
              </a:rPr>
              <a:t>버튼을 </a:t>
            </a:r>
            <a:r>
              <a:rPr lang="en-US" altLang="ko-KR" dirty="0">
                <a:ea typeface="나눔스퀘어 ExtraBold"/>
              </a:rPr>
              <a:t>open</a:t>
            </a:r>
            <a:r>
              <a:rPr lang="ko-KR" altLang="en-US" dirty="0">
                <a:ea typeface="나눔스퀘어 ExtraBold"/>
              </a:rPr>
              <a:t>으로 변경 후 레이아웃 추가</a:t>
            </a:r>
            <a:r>
              <a:rPr lang="en-US" altLang="ko-KR" dirty="0">
                <a:ea typeface="나눔스퀘어 ExtraBold"/>
              </a:rPr>
              <a:t>.</a:t>
            </a:r>
            <a:endParaRPr lang="ko-KR" altLang="en-US" dirty="0">
              <a:ea typeface="나눔스퀘어 ExtraBold"/>
            </a:endParaRPr>
          </a:p>
          <a:p>
            <a:pPr fontAlgn="base"/>
            <a:r>
              <a:rPr lang="en-US" altLang="ko-KR" dirty="0">
                <a:ea typeface="나눔스퀘어 ExtraBold"/>
              </a:rPr>
              <a:t>  - </a:t>
            </a:r>
            <a:r>
              <a:rPr lang="ko-KR" altLang="en-US" dirty="0">
                <a:ea typeface="나눔스퀘어 ExtraBold"/>
              </a:rPr>
              <a:t>공지 수신부분에 </a:t>
            </a:r>
            <a:r>
              <a:rPr lang="ko-KR" altLang="en-US" dirty="0" err="1">
                <a:ea typeface="나눔스퀘어 ExtraBold"/>
              </a:rPr>
              <a:t>전체수신할</a:t>
            </a:r>
            <a:r>
              <a:rPr lang="ko-KR" altLang="en-US" dirty="0">
                <a:ea typeface="나눔스퀘어 ExtraBold"/>
              </a:rPr>
              <a:t> 수 있도록 변경</a:t>
            </a:r>
            <a:r>
              <a:rPr lang="en-US" altLang="ko-KR" dirty="0">
                <a:ea typeface="나눔스퀘어 ExtraBold"/>
              </a:rPr>
              <a:t>.</a:t>
            </a:r>
            <a:endParaRPr lang="ko-KR" altLang="en-US" dirty="0">
              <a:ea typeface="나눔스퀘어 ExtraBold"/>
            </a:endParaRPr>
          </a:p>
          <a:p>
            <a:pPr fontAlgn="base"/>
            <a:r>
              <a:rPr lang="en-US" altLang="ko-KR" dirty="0">
                <a:ea typeface="나눔스퀘어 ExtraBold"/>
              </a:rPr>
              <a:t>  - </a:t>
            </a:r>
            <a:r>
              <a:rPr lang="ko-KR" altLang="en-US" dirty="0">
                <a:ea typeface="나눔스퀘어 ExtraBold"/>
              </a:rPr>
              <a:t>이상발생 부분을 리스트로 나올 수 있도록 변경</a:t>
            </a:r>
            <a:r>
              <a:rPr lang="en-US" altLang="ko-KR" dirty="0">
                <a:ea typeface="나눔스퀘어 ExtraBold"/>
              </a:rPr>
              <a:t>.</a:t>
            </a:r>
            <a:endParaRPr lang="ko-KR" altLang="en-US" dirty="0">
              <a:ea typeface="나눔스퀘어 ExtraBold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_x208083880" descr="EMB00001d302f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563" y="1841132"/>
            <a:ext cx="5056164" cy="338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627889" y="5223272"/>
            <a:ext cx="49087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수정사항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/>
            <a:r>
              <a:rPr lang="en-US" altLang="ko-KR" dirty="0">
                <a:ea typeface="나눔스퀘어 ExtraBold"/>
              </a:rPr>
              <a:t>  - </a:t>
            </a:r>
            <a:r>
              <a:rPr lang="ko-KR" altLang="en-US" dirty="0">
                <a:ea typeface="나눔스퀘어 ExtraBold"/>
              </a:rPr>
              <a:t>사물함 개폐상태 및 정보를 </a:t>
            </a:r>
            <a:r>
              <a:rPr lang="ko-KR" altLang="en-US" dirty="0" err="1">
                <a:ea typeface="나눔스퀘어 ExtraBold"/>
              </a:rPr>
              <a:t>메인에</a:t>
            </a:r>
            <a:r>
              <a:rPr lang="ko-KR" altLang="en-US" dirty="0">
                <a:ea typeface="나눔스퀘어 ExtraBold"/>
              </a:rPr>
              <a:t> 띄어줌</a:t>
            </a:r>
            <a:r>
              <a:rPr lang="en-US" altLang="ko-KR" dirty="0">
                <a:ea typeface="나눔스퀘어 ExtraBold"/>
              </a:rPr>
              <a:t>.</a:t>
            </a:r>
          </a:p>
          <a:p>
            <a:pPr fontAlgn="base"/>
            <a:r>
              <a:rPr lang="en-US" altLang="ko-KR" dirty="0">
                <a:ea typeface="나눔스퀘어 ExtraBold"/>
              </a:rPr>
              <a:t>  - </a:t>
            </a:r>
            <a:r>
              <a:rPr lang="ko-KR" altLang="en-US" dirty="0">
                <a:ea typeface="나눔스퀘어 ExtraBold"/>
              </a:rPr>
              <a:t>공지와 알림을 합쳐 리스트로 확인 가능</a:t>
            </a:r>
            <a:r>
              <a:rPr lang="en-US" altLang="ko-KR" dirty="0">
                <a:ea typeface="나눔스퀘어 ExtraBold"/>
              </a:rPr>
              <a:t>.</a:t>
            </a:r>
            <a:endParaRPr lang="ko-KR" altLang="en-US" dirty="0">
              <a:ea typeface="나눔스퀘어 ExtraBold"/>
            </a:endParaRPr>
          </a:p>
          <a:p>
            <a:pPr fontAlgn="base"/>
            <a:r>
              <a:rPr lang="en-US" altLang="ko-KR" dirty="0">
                <a:ea typeface="나눔스퀘어 ExtraBold"/>
              </a:rPr>
              <a:t>  - </a:t>
            </a:r>
            <a:r>
              <a:rPr lang="ko-KR" altLang="en-US" dirty="0">
                <a:ea typeface="나눔스퀘어 ExtraBold"/>
              </a:rPr>
              <a:t>공지가 왔을 때 상단에 알림을 띄어줌</a:t>
            </a:r>
            <a:r>
              <a:rPr lang="en-US" altLang="ko-KR" dirty="0">
                <a:ea typeface="나눔스퀘어 ExtraBold"/>
              </a:rPr>
              <a:t>.</a:t>
            </a:r>
            <a:endParaRPr lang="ko-KR" altLang="en-US" dirty="0">
              <a:ea typeface="나눔스퀘어 ExtraBold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904" y="1471800"/>
            <a:ext cx="146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1-1-1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9562" y="143953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1-1-2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704" y="1994738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4703" y="26916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78687" y="3396635"/>
            <a:ext cx="401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어플리케이션 구현 및 시현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78687" y="3938999"/>
            <a:ext cx="3607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E-R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다이어그램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1" y="2710170"/>
            <a:ext cx="55555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-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관리자 어플리케이션 구현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. 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데이터베이스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E-R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다이어그램 작성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 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구매리스트 작성함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</a:p>
          <a:p>
            <a:pPr lvl="1"/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8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사용자 어플리케이션을 구현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.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latin typeface="나눔스퀘"/>
                <a:ea typeface="나눔스퀘어 ExtraBold"/>
              </a:rPr>
              <a:t>데이터베이스 구현</a:t>
            </a:r>
            <a:r>
              <a:rPr lang="en-US" altLang="ko-KR" sz="2000" dirty="0">
                <a:latin typeface="나눔스퀘"/>
                <a:ea typeface="나눔스퀘어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16240" y="437393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56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4754" y="989148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2-1-1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어플리케이션 구성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D9FBCE4-98C3-40AB-99C2-80B57FE34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95" y="1470872"/>
            <a:ext cx="2057759" cy="4768107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B4190A9-FEB6-41F4-967F-B022A4A20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078" y="1470872"/>
            <a:ext cx="2057759" cy="4671540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D4D37AC-6D59-4108-8A07-69DBD3DB6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61" y="1470872"/>
            <a:ext cx="2057759" cy="4675630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DF9697C-CCA2-4B60-9D0C-896B0E1A1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8" y="1491217"/>
            <a:ext cx="2057759" cy="4671538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9AC4A90-F1B1-43F3-8100-5276CD9E2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979" y="1484319"/>
            <a:ext cx="2057759" cy="47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9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16240" y="437393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56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3389" y="989148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2-1-2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어플리케이션 시현</a:t>
            </a:r>
          </a:p>
        </p:txBody>
      </p:sp>
      <p:pic>
        <p:nvPicPr>
          <p:cNvPr id="10" name="KakaoTalk_20200521_1729335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9330" y="825144"/>
            <a:ext cx="2924646" cy="58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3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16240" y="437393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56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9357" y="989148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2-2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E-R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08083400" descr="EMB00001d302f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686560"/>
            <a:ext cx="7152640" cy="39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97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0841" y="1993039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0840" y="2689907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40841" y="3394936"/>
            <a:ext cx="401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어플리케이션 구현 및 시현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40841" y="3942386"/>
            <a:ext cx="3241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설계 및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689907"/>
            <a:ext cx="64765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-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사용자 어플리케이션 구현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. 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데이터베이스 구현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 </a:t>
            </a:r>
          </a:p>
          <a:p>
            <a:pPr lvl="1"/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9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안드로이드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스튜디오와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JSP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연동 시도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16240" y="437393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156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57993" y="989148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3-1-1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어플리케이션 구현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C1A44F6-512B-46EA-AE76-0A0BA84D4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08" y="1657118"/>
            <a:ext cx="2057759" cy="470449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77E4120-7B45-4834-818D-137DC770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73" y="1657118"/>
            <a:ext cx="2057759" cy="4704492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D4CD6EB-5E49-4DF6-BAC5-C22ADD15A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38" y="1643592"/>
            <a:ext cx="2057759" cy="4704483"/>
          </a:xfrm>
          <a:prstGeom prst="rect">
            <a:avLst/>
          </a:prstGeom>
        </p:spPr>
      </p:pic>
      <p:pic>
        <p:nvPicPr>
          <p:cNvPr id="23" name="그림 22" descr="스크린샷, 시계이(가) 표시된 사진&#10;&#10;자동 생성된 설명">
            <a:extLst>
              <a:ext uri="{FF2B5EF4-FFF2-40B4-BE49-F238E27FC236}">
                <a16:creationId xmlns:a16="http://schemas.microsoft.com/office/drawing/2014/main" xmlns="" id="{BE2A5864-A7CD-42F5-878D-20CD75059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03" y="1657129"/>
            <a:ext cx="2057760" cy="4704481"/>
          </a:xfrm>
          <a:prstGeom prst="rect">
            <a:avLst/>
          </a:prstGeom>
        </p:spPr>
      </p:pic>
      <p:pic>
        <p:nvPicPr>
          <p:cNvPr id="24" name="그림 23" descr="스크린샷, 시계이(가) 표시된 사진&#10;&#10;자동 생성된 설명">
            <a:extLst>
              <a:ext uri="{FF2B5EF4-FFF2-40B4-BE49-F238E27FC236}">
                <a16:creationId xmlns:a16="http://schemas.microsoft.com/office/drawing/2014/main" xmlns="" id="{5AA6722A-2034-4B80-A968-EAEC93C3C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968" y="1670655"/>
            <a:ext cx="2057759" cy="46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6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16240" y="437393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56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1120" y="989148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3-1-2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어플리케이션 시현</a:t>
            </a:r>
          </a:p>
        </p:txBody>
      </p:sp>
      <p:pic>
        <p:nvPicPr>
          <p:cNvPr id="10" name="KakaoTalk_20200521_17371539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2763" y="729780"/>
            <a:ext cx="2972329" cy="59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16240" y="437393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156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21014" y="989148"/>
            <a:ext cx="309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3-2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설계 및 구현</a:t>
            </a: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C2176E0-FD59-41CA-8C9A-CAD2D8A8E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t="6488" r="5247"/>
          <a:stretch/>
        </p:blipFill>
        <p:spPr>
          <a:xfrm>
            <a:off x="1303483" y="1584960"/>
            <a:ext cx="3105957" cy="420624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986BC16-2892-486C-BFC1-BDBE96D83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15" y="1913423"/>
            <a:ext cx="5710277" cy="38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5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3669" y="437393"/>
            <a:ext cx="2648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567024" y="1504632"/>
            <a:ext cx="1137093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프로젝트명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보담보담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사물함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프로젝트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목표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사물함에 불편한 점들을 생각하여 이를 보완할 수 있는 기능들과 사용자와 관리자가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좀 더 편리하게 사용할 수 있도록 하는 기능들을 생각하여 이와 관련된 자료들을 조사한 뒤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구현을 목표로 함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"/>
              <a:ea typeface="나눔스퀘어 ExtraBold"/>
            </a:endParaRPr>
          </a:p>
          <a:p>
            <a:endParaRPr lang="en-US" altLang="ko-KR" sz="2000" dirty="0"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ko-KR" altLang="en-US" sz="2000" b="1" dirty="0">
                <a:latin typeface="나눔스퀘"/>
                <a:ea typeface="나눔스퀘어 ExtraBold"/>
              </a:rPr>
              <a:t>개발보고서 목적</a:t>
            </a:r>
            <a:endParaRPr lang="en-US" altLang="ko-KR" sz="2000" b="1" dirty="0">
              <a:latin typeface="나눔스퀘"/>
              <a:ea typeface="나눔스퀘어 ExtraBold"/>
            </a:endParaRPr>
          </a:p>
          <a:p>
            <a:r>
              <a:rPr lang="en-US" altLang="ko-KR" sz="2000" dirty="0">
                <a:latin typeface="나눔스퀘"/>
                <a:ea typeface="나눔스퀘어 ExtraBold"/>
              </a:rPr>
              <a:t>     </a:t>
            </a:r>
            <a:r>
              <a:rPr lang="ko-KR" altLang="en-US" sz="2000" dirty="0">
                <a:latin typeface="나눔스퀘"/>
                <a:ea typeface="나눔스퀘어 ExtraBold"/>
              </a:rPr>
              <a:t>매 주 프로젝트를 진행하며 데이터베이스 설계 및 구축</a:t>
            </a:r>
            <a:r>
              <a:rPr lang="en-US" altLang="ko-KR" sz="2000" dirty="0">
                <a:latin typeface="나눔스퀘"/>
                <a:ea typeface="나눔스퀘어 ExtraBold"/>
              </a:rPr>
              <a:t>, </a:t>
            </a:r>
            <a:r>
              <a:rPr lang="ko-KR" altLang="en-US" sz="2000" dirty="0">
                <a:latin typeface="나눔스퀘"/>
                <a:ea typeface="나눔스퀘어 ExtraBold"/>
              </a:rPr>
              <a:t>어플리케이션 구현</a:t>
            </a:r>
            <a:r>
              <a:rPr lang="en-US" altLang="ko-KR" sz="2000" dirty="0">
                <a:latin typeface="나눔스퀘"/>
                <a:ea typeface="나눔스퀘어 ExtraBold"/>
              </a:rPr>
              <a:t>, </a:t>
            </a:r>
            <a:r>
              <a:rPr lang="ko-KR" altLang="en-US" sz="2000" dirty="0" err="1">
                <a:latin typeface="나눔스퀘"/>
                <a:ea typeface="나눔스퀘어 ExtraBold"/>
              </a:rPr>
              <a:t>아두이노와</a:t>
            </a:r>
            <a:r>
              <a:rPr lang="ko-KR" altLang="en-US" sz="2000" dirty="0">
                <a:latin typeface="나눔스퀘"/>
                <a:ea typeface="나눔스퀘어 ExtraBold"/>
              </a:rPr>
              <a:t> </a:t>
            </a:r>
            <a:endParaRPr lang="en-US" altLang="ko-KR" sz="2000" dirty="0">
              <a:latin typeface="나눔스퀘"/>
              <a:ea typeface="나눔스퀘어 ExtraBold"/>
            </a:endParaRPr>
          </a:p>
          <a:p>
            <a:r>
              <a:rPr lang="en-US" altLang="ko-KR" sz="2000" dirty="0">
                <a:latin typeface="나눔스퀘"/>
                <a:ea typeface="나눔스퀘어 ExtraBold"/>
              </a:rPr>
              <a:t>     </a:t>
            </a:r>
            <a:r>
              <a:rPr lang="ko-KR" altLang="en-US" sz="2000" dirty="0">
                <a:latin typeface="나눔스퀘"/>
                <a:ea typeface="나눔스퀘어 ExtraBold"/>
              </a:rPr>
              <a:t>서버 개발 등</a:t>
            </a:r>
            <a:r>
              <a:rPr lang="en-US" altLang="ko-KR" sz="2000" dirty="0">
                <a:latin typeface="나눔스퀘"/>
                <a:ea typeface="나눔스퀘어 ExtraBold"/>
              </a:rPr>
              <a:t>. </a:t>
            </a:r>
            <a:r>
              <a:rPr lang="ko-KR" altLang="en-US" sz="2000" dirty="0">
                <a:latin typeface="나눔스퀘"/>
                <a:ea typeface="나눔스퀘어 ExtraBold"/>
              </a:rPr>
              <a:t>나온 결과물들을 하나의 문서로 정리하여 보여주는 것</a:t>
            </a:r>
            <a:r>
              <a:rPr lang="en-US" altLang="ko-KR" sz="2000" dirty="0">
                <a:latin typeface="나눔스퀘"/>
                <a:ea typeface="나눔스퀘어 ExtraBold"/>
              </a:rPr>
              <a:t>.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818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533" y="199106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32" y="268793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72532" y="3391292"/>
            <a:ext cx="387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스튜디오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687931"/>
            <a:ext cx="79794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안드로이드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스튜디오와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JSP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연동을 시도 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하였으나 실패함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</a:p>
          <a:p>
            <a:pPr lvl="1"/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10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안드로이드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스튜디오와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JSP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연동을 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노트북으로 시도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MySQL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과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JSP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연동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16240" y="437393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4-1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스튜디오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JSP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_x220481232">
            <a:extLst>
              <a:ext uri="{FF2B5EF4-FFF2-40B4-BE49-F238E27FC236}">
                <a16:creationId xmlns:a16="http://schemas.microsoft.com/office/drawing/2014/main" xmlns="" id="{307C2BE5-88F7-4532-B6B7-3A45790E5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9" y="2396070"/>
            <a:ext cx="3822456" cy="425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20484192">
            <a:extLst>
              <a:ext uri="{FF2B5EF4-FFF2-40B4-BE49-F238E27FC236}">
                <a16:creationId xmlns:a16="http://schemas.microsoft.com/office/drawing/2014/main" xmlns="" id="{F74EA64F-369C-46A0-BBFE-C076E7158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828" y="2814138"/>
            <a:ext cx="7291764" cy="322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516239" y="1395884"/>
            <a:ext cx="6396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연동하였으나 오류가 남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데스크탑으로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연동하여 같은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IP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아니라 오류가 난 것으로 추정</a:t>
            </a:r>
          </a:p>
        </p:txBody>
      </p:sp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8413" y="3394935"/>
            <a:ext cx="3794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스튜디오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JSP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68412" y="3942385"/>
            <a:ext cx="3780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비밀번호 입력 테스트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1137093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안드로이드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스튜디오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,MySQL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를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JSP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연동을 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시도 하였으나 실패함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연동에 시간이 오래 걸려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비밀번호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입력 테스트를 진행하여 성공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. </a:t>
            </a:r>
          </a:p>
          <a:p>
            <a:pPr lvl="1"/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11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각자 서버끼리에 연동을 계속해서 시도하면서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잠금장치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개폐에 대한 코딩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MySQL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과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연동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23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08038" y="437393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156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5-1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스튜디오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MySQL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JSP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Picture 2" descr="C:\Users\USER\Desktop\KakaoTalk_20200519_2317583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7" y="2482292"/>
            <a:ext cx="6666524" cy="34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USER\Desktop\KakaoTalk_20200519_2316529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11" y="2725782"/>
            <a:ext cx="4689199" cy="291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16240" y="1395884"/>
            <a:ext cx="835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연동을 시도하였으나 오류가 남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(JSP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및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MySQL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연결 오류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연동에 시간이 많이 걸릴 것으로 판단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것을 병행하며 계속해서 시도해보기로 함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1213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08038" y="437393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156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5-2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비밀번호 입력 테스트</a:t>
            </a:r>
          </a:p>
        </p:txBody>
      </p:sp>
      <p:pic>
        <p:nvPicPr>
          <p:cNvPr id="26" name="Picture 2" descr="C:\Users\USER\Desktop\KakaoTalk_20200521_000242672_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3"/>
          <a:stretch/>
        </p:blipFill>
        <p:spPr bwMode="auto">
          <a:xfrm>
            <a:off x="541048" y="2389165"/>
            <a:ext cx="5242871" cy="40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USER\Desktop\KakaoTalk_20200521_000242672_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1"/>
          <a:stretch/>
        </p:blipFill>
        <p:spPr bwMode="auto">
          <a:xfrm>
            <a:off x="3709684" y="2389163"/>
            <a:ext cx="4206631" cy="404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516239" y="1395884"/>
            <a:ext cx="5647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설정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1234</a:t>
            </a:r>
          </a:p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설정한 비밀번호와 일치 시 파란 불이 들어오게 코딩 함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기본은 잠금 상태로 노란 불이 들어와 있음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" t="12989" r="7269" b="19717"/>
          <a:stretch/>
        </p:blipFill>
        <p:spPr bwMode="auto">
          <a:xfrm rot="16200000">
            <a:off x="7423899" y="2108780"/>
            <a:ext cx="3876515" cy="460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36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8412" y="3364539"/>
            <a:ext cx="4870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잠금장치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개폐 테스트 및 정보수집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MySQL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 자료 조사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와이파이 통신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1137093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잠금장치의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개폐 테스트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시도 중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다양한 오류 발생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아두이노와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en-US" altLang="ko-KR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Wifi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통신을 위해 네트워크와 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연결했으나 </a:t>
            </a:r>
            <a:r>
              <a:rPr lang="en-US" altLang="ko-KR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Wifi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연결이 잘 되지 않음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-    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아두이노와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MySQL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과의 연동을 검토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12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와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와이파이의 통신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잠금 장치 완성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47853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25671" y="437393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잠금장치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개폐 테스트 및 정보 수집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16240" y="1395884"/>
            <a:ext cx="70807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우노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보드 이외에 주변기기의 불량을 확인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잠금장치와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아두이노와의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연결이 힘듦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릴레이 모듈을 이용하여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잠금장치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제어에 성공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배터리를 연결하여 작동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입력 테스트를 이용하여 개폐를 확인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잠금장치에가 자동으로 열리지 않는 문제로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잠금장치를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세워 사용하기로 함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r="7525" b="4586"/>
          <a:stretch/>
        </p:blipFill>
        <p:spPr>
          <a:xfrm>
            <a:off x="177019" y="3084599"/>
            <a:ext cx="2848840" cy="3651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22" y="3084599"/>
            <a:ext cx="2738005" cy="3650673"/>
          </a:xfrm>
          <a:prstGeom prst="rect">
            <a:avLst/>
          </a:prstGeom>
        </p:spPr>
      </p:pic>
      <p:pic>
        <p:nvPicPr>
          <p:cNvPr id="5" name="KakaoTalk_20200525_1703267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4329" y="3523233"/>
            <a:ext cx="4923271" cy="277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25671" y="437393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 MySQL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 자료 조사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16240" y="1395884"/>
            <a:ext cx="52725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안드로이드와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과의 통신 방법으로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PHP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고려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PHP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연결을 위해서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MAMP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필요함을 확인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https://www.mamp.info/en/windows/</a:t>
            </a:r>
            <a:endParaRPr lang="en-US" altLang="ko-KR" spc="-150" dirty="0">
              <a:solidFill>
                <a:srgbClr val="00002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18662" r="31719" b="30151"/>
          <a:stretch/>
        </p:blipFill>
        <p:spPr>
          <a:xfrm>
            <a:off x="6915430" y="2444067"/>
            <a:ext cx="3904970" cy="3514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59" y="3042014"/>
            <a:ext cx="5125077" cy="29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61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25671" y="437393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6-3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와이파이 통신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16240" y="1395884"/>
            <a:ext cx="65037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우노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보드에 와이파이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실드를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연결하여 임의의 프로그램 실행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아두이노와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실드의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연결은 확인되었으나 컴퓨터가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실드를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인식하지 못 함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와이파이 내장 보드인 </a:t>
            </a:r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Wemos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D1 R1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우노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보드로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임의의 프로그램 실행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D1 R1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보드 와이파이와의 연결이 불안정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9" b="23755"/>
          <a:stretch/>
        </p:blipFill>
        <p:spPr>
          <a:xfrm>
            <a:off x="1069803" y="3449782"/>
            <a:ext cx="4822499" cy="24938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1" y="3034144"/>
            <a:ext cx="4488873" cy="33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2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64966" y="3368873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MySQL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64966" y="3860119"/>
            <a:ext cx="3744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비밀번호 변경 테스트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675523"/>
            <a:ext cx="1137093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- </a:t>
            </a:r>
            <a:r>
              <a:rPr lang="en-US" altLang="ko-KR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MySQL</a:t>
            </a:r>
            <a:r>
              <a:rPr lang="ko-KR" altLang="en-US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과 </a:t>
            </a:r>
            <a:r>
              <a:rPr lang="ko-KR" altLang="en-US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아두이노를</a:t>
            </a:r>
            <a:r>
              <a:rPr lang="ko-KR" altLang="en-US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연동을 시도하였으나 실패</a:t>
            </a:r>
            <a:endParaRPr lang="en-US" altLang="ko-KR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비밀번호를 변경할 수 있도록 </a:t>
            </a:r>
            <a:r>
              <a:rPr lang="ko-KR" altLang="en-US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코딩을 변경</a:t>
            </a:r>
            <a:endParaRPr lang="en-US" altLang="ko-KR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endParaRPr lang="en-US" altLang="ko-KR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13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- MySQL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과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연동으로 데이터 조작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- MySQL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과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안드로이드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연동 시도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31034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73376"/>
              </p:ext>
            </p:extLst>
          </p:nvPr>
        </p:nvGraphicFramePr>
        <p:xfrm>
          <a:off x="1765046" y="1765710"/>
          <a:ext cx="8140954" cy="3337228"/>
        </p:xfrm>
        <a:graphic>
          <a:graphicData uri="http://schemas.openxmlformats.org/drawingml/2006/table">
            <a:tbl>
              <a:tblPr/>
              <a:tblGrid>
                <a:gridCol w="39057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352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53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항목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퍼센트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(%)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9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서버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(MySQL,</a:t>
                      </a:r>
                      <a:r>
                        <a:rPr lang="en-US" altLang="ko-KR" sz="14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PHP)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9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아두이노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5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어플리케이션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안드로이드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스튜디오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6851" y="430787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진행률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_x199062880"/>
          <p:cNvSpPr>
            <a:spLocks noChangeArrowheads="1"/>
          </p:cNvSpPr>
          <p:nvPr/>
        </p:nvSpPr>
        <p:spPr bwMode="auto">
          <a:xfrm>
            <a:off x="8504237" y="5145087"/>
            <a:ext cx="1373187" cy="212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함초롬바탕" pitchFamily="18" charset="-127"/>
                <a:cs typeface="굴림" pitchFamily="50" charset="-127"/>
              </a:rPr>
              <a:t>완성률</a:t>
            </a:r>
            <a:r>
              <a:rPr kumimoji="1" 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함초롬바탕" pitchFamily="18" charset="-127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100%</a:t>
            </a:r>
            <a:endParaRPr kumimoji="1" lang="en-US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20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17655" y="437393"/>
            <a:ext cx="1380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7-1 MySQL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7B2481-13AE-4B99-B82B-F44870ADE70B}"/>
              </a:ext>
            </a:extLst>
          </p:cNvPr>
          <p:cNvSpPr txBox="1"/>
          <p:nvPr/>
        </p:nvSpPr>
        <p:spPr>
          <a:xfrm>
            <a:off x="1417655" y="1540904"/>
            <a:ext cx="79977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wifi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로 연동을 해보기 위해 보드와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실드로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테스트를 진행하였으나 실패함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연동을 위해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MAMP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 중 오류로 조사를  통해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XAMPP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알게 됨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 </a:t>
            </a:r>
            <a:r>
              <a:rPr lang="en-US" altLang="ko-KR" spc="-15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https://www.apachefriends.org/index.html</a:t>
            </a:r>
          </a:p>
          <a:p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6517693-9B43-4245-A847-49819D6D81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63" y="3182875"/>
            <a:ext cx="5331436" cy="2864362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FE98C5D-078E-4DC1-8796-16B4B2CE1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95" y="2865206"/>
            <a:ext cx="4265820" cy="3347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262399-A212-45BB-8243-A4AF4E954301}"/>
              </a:ext>
            </a:extLst>
          </p:cNvPr>
          <p:cNvSpPr txBox="1"/>
          <p:nvPr/>
        </p:nvSpPr>
        <p:spPr>
          <a:xfrm>
            <a:off x="9737417" y="6581001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담당</a:t>
            </a:r>
            <a:r>
              <a:rPr lang="en-US" altLang="ko-KR" sz="1200" dirty="0"/>
              <a:t>:</a:t>
            </a:r>
            <a:r>
              <a:rPr lang="ko-KR" altLang="en-US" sz="1200" dirty="0"/>
              <a:t>이혜원</a:t>
            </a:r>
            <a:r>
              <a:rPr lang="en-US" altLang="ko-KR" sz="1200" dirty="0"/>
              <a:t>,</a:t>
            </a:r>
            <a:r>
              <a:rPr lang="ko-KR" altLang="en-US" sz="1200" dirty="0"/>
              <a:t>어지선</a:t>
            </a:r>
          </a:p>
        </p:txBody>
      </p:sp>
    </p:spTree>
    <p:extLst>
      <p:ext uri="{BB962C8B-B14F-4D97-AF65-F5344CB8AC3E}">
        <p14:creationId xmlns:p14="http://schemas.microsoft.com/office/powerpoint/2010/main" val="4184884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17655" y="437393"/>
            <a:ext cx="1380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7-2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비밀번호 변경 테스트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17655" y="1540904"/>
            <a:ext cx="6917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아두이노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키패드에서 비밀번호가 변경될 수 있도록  만듦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742950" lvl="1" indent="-285750">
              <a:buFontTx/>
              <a:buChar char="-"/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 #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길게 누르면 비밀번호 변경을 가능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비밀번호 입력 후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다시 누르면 변경된 비밀번호 저장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*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누르면 입력 초기화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7076916-DB0C-4C26-89C0-75CF55425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65" y="2840307"/>
            <a:ext cx="6851314" cy="3654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495F72C-9191-4AFE-991A-7A6DDCB5E5B0}"/>
              </a:ext>
            </a:extLst>
          </p:cNvPr>
          <p:cNvSpPr txBox="1"/>
          <p:nvPr/>
        </p:nvSpPr>
        <p:spPr>
          <a:xfrm>
            <a:off x="10265318" y="6581001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담당</a:t>
            </a:r>
            <a:r>
              <a:rPr lang="en-US" altLang="ko-KR" sz="1200" dirty="0"/>
              <a:t>:</a:t>
            </a:r>
            <a:r>
              <a:rPr lang="ko-KR" altLang="en-US" sz="1200" dirty="0"/>
              <a:t>유지영</a:t>
            </a:r>
          </a:p>
        </p:txBody>
      </p:sp>
    </p:spTree>
    <p:extLst>
      <p:ext uri="{BB962C8B-B14F-4D97-AF65-F5344CB8AC3E}">
        <p14:creationId xmlns:p14="http://schemas.microsoft.com/office/powerpoint/2010/main" val="10440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6080" y="3368873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MySQL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675523"/>
            <a:ext cx="1137093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en-US" altLang="ko-KR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MySQL</a:t>
            </a:r>
            <a:r>
              <a:rPr lang="ko-KR" altLang="en-US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과 </a:t>
            </a:r>
            <a:r>
              <a:rPr lang="en-US" altLang="ko-KR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php</a:t>
            </a:r>
            <a:r>
              <a:rPr lang="ko-KR" altLang="en-US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연동</a:t>
            </a:r>
            <a:r>
              <a:rPr lang="en-US" altLang="ko-KR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안드로이드스튜디오와</a:t>
            </a:r>
            <a:r>
              <a:rPr lang="ko-KR" altLang="en-US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php</a:t>
            </a:r>
            <a:r>
              <a:rPr lang="en-US" altLang="ko-KR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연동</a:t>
            </a:r>
            <a:r>
              <a:rPr lang="en-US" altLang="ko-KR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14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-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관리자 어플리케이션 완성 및 테스트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46080" y="3906629"/>
            <a:ext cx="3010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6334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08037" y="437393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156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8-1 MySQL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php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7B2481-13AE-4B99-B82B-F44870ADE70B}"/>
              </a:ext>
            </a:extLst>
          </p:cNvPr>
          <p:cNvSpPr txBox="1"/>
          <p:nvPr/>
        </p:nvSpPr>
        <p:spPr>
          <a:xfrm>
            <a:off x="1417655" y="1540904"/>
            <a:ext cx="7175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kern="0" dirty="0">
                <a:solidFill>
                  <a:srgbClr val="000000"/>
                </a:solidFill>
                <a:latin typeface="나눔스퀘어"/>
                <a:ea typeface="나눔스퀘어 ExtraBold"/>
              </a:rPr>
              <a:t>MySQL</a:t>
            </a:r>
            <a:r>
              <a:rPr lang="ko-KR" altLang="en-US" kern="0" dirty="0">
                <a:solidFill>
                  <a:srgbClr val="000000"/>
                </a:solidFill>
                <a:latin typeface="나눔스퀘어"/>
                <a:ea typeface="나눔스퀘어 ExtraBold"/>
              </a:rPr>
              <a:t>과</a:t>
            </a:r>
            <a:r>
              <a:rPr lang="en-US" altLang="ko-KR" kern="0" dirty="0">
                <a:solidFill>
                  <a:srgbClr val="000000"/>
                </a:solidFill>
                <a:latin typeface="나눔스퀘어"/>
                <a:ea typeface="나눔스퀘어 ExtraBold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나눔스퀘어"/>
                <a:ea typeface="나눔스퀘어 ExtraBold"/>
              </a:rPr>
              <a:t>php</a:t>
            </a:r>
            <a:r>
              <a:rPr lang="ko-KR" altLang="en-US" kern="0" dirty="0">
                <a:solidFill>
                  <a:srgbClr val="000000"/>
                </a:solidFill>
                <a:latin typeface="나눔스퀘어"/>
                <a:ea typeface="나눔스퀘어 ExtraBold"/>
              </a:rPr>
              <a:t> 연동을 시도하여 웹 페이지 상에 데이터를 출력함</a:t>
            </a:r>
            <a:r>
              <a:rPr lang="en-US" altLang="ko-KR" kern="0" dirty="0">
                <a:solidFill>
                  <a:srgbClr val="000000"/>
                </a:solidFill>
                <a:latin typeface="나눔스퀘어"/>
                <a:ea typeface="나눔스퀘어 ExtraBold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"/>
              <a:ea typeface="나눔스퀘어 ExtraBold"/>
            </a:endParaRPr>
          </a:p>
          <a:p>
            <a:pPr marL="285750" indent="-285750">
              <a:buFontTx/>
              <a:buChar char="-"/>
            </a:pPr>
            <a:r>
              <a:rPr lang="ko-KR" altLang="en-US" spc="-150" dirty="0" err="1">
                <a:solidFill>
                  <a:srgbClr val="00002F"/>
                </a:solidFill>
                <a:latin typeface="나눔스퀘어"/>
                <a:ea typeface="나눔스퀘어 ExtraBold"/>
              </a:rPr>
              <a:t>안드로이드</a:t>
            </a:r>
            <a:r>
              <a:rPr lang="ko-KR" altLang="en-US" spc="-150" dirty="0">
                <a:solidFill>
                  <a:srgbClr val="00002F"/>
                </a:solidFill>
                <a:latin typeface="나눔스퀘어"/>
                <a:ea typeface="나눔스퀘어 ExtraBold"/>
              </a:rPr>
              <a:t> 스튜디오에 데이터를 넣기 위해 </a:t>
            </a:r>
            <a:r>
              <a:rPr lang="en-US" altLang="ko-KR" spc="-150" dirty="0">
                <a:solidFill>
                  <a:srgbClr val="00002F"/>
                </a:solidFill>
                <a:latin typeface="나눔스퀘어"/>
                <a:ea typeface="나눔스퀘어 ExtraBold"/>
              </a:rPr>
              <a:t>JSON </a:t>
            </a:r>
            <a:r>
              <a:rPr lang="ko-KR" altLang="en-US" spc="-150" dirty="0">
                <a:solidFill>
                  <a:srgbClr val="00002F"/>
                </a:solidFill>
                <a:latin typeface="나눔스퀘어"/>
                <a:ea typeface="나눔스퀘어 ExtraBold"/>
              </a:rPr>
              <a:t>형식으로 작성함</a:t>
            </a:r>
            <a:r>
              <a:rPr lang="en-US" altLang="ko-KR" spc="-150" dirty="0">
                <a:solidFill>
                  <a:srgbClr val="00002F"/>
                </a:solidFill>
                <a:latin typeface="나눔스퀘어"/>
                <a:ea typeface="나눔스퀘어 ExtraBold"/>
              </a:rPr>
              <a:t>.</a:t>
            </a:r>
          </a:p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데이터는 연동을 위해 임시적으로 넣음</a:t>
            </a:r>
            <a:r>
              <a:rPr lang="en-US" altLang="ko-KR" sz="1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.)</a:t>
            </a:r>
            <a:endParaRPr lang="ko-KR" altLang="en-US" sz="1400" kern="0" spc="0" dirty="0">
              <a:effectLst/>
            </a:endParaRPr>
          </a:p>
          <a:p>
            <a:endParaRPr lang="ko-KR" altLang="en-US" dirty="0"/>
          </a:p>
        </p:txBody>
      </p:sp>
      <p:pic>
        <p:nvPicPr>
          <p:cNvPr id="1026" name="Picture 2" descr="C:\Users\USER\Desktop\KakaoTalk_20200608_2102159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60" y="3199471"/>
            <a:ext cx="5348524" cy="338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037" y="2735453"/>
            <a:ext cx="4022111" cy="398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2260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08037" y="437393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156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8-2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안드로이드와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php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7B2481-13AE-4B99-B82B-F44870ADE70B}"/>
              </a:ext>
            </a:extLst>
          </p:cNvPr>
          <p:cNvSpPr txBox="1"/>
          <p:nvPr/>
        </p:nvSpPr>
        <p:spPr>
          <a:xfrm>
            <a:off x="1417655" y="1540904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pc="-150" dirty="0" err="1">
                <a:solidFill>
                  <a:srgbClr val="00002F"/>
                </a:solidFill>
                <a:latin typeface="나눔스퀘어"/>
                <a:ea typeface="나눔스퀘어 ExtraBold"/>
              </a:rPr>
              <a:t>php</a:t>
            </a:r>
            <a:r>
              <a:rPr lang="ko-KR" altLang="en-US" spc="-150" dirty="0">
                <a:solidFill>
                  <a:srgbClr val="00002F"/>
                </a:solidFill>
                <a:latin typeface="나눔스퀘어"/>
                <a:ea typeface="나눔스퀘어 ExtraBold"/>
              </a:rPr>
              <a:t>에 있는 데이터를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"/>
                <a:ea typeface="나눔스퀘어 ExtraBold"/>
              </a:rPr>
              <a:t>안드로이드로</a:t>
            </a:r>
            <a:r>
              <a:rPr lang="ko-KR" altLang="en-US" spc="-150" dirty="0">
                <a:solidFill>
                  <a:srgbClr val="00002F"/>
                </a:solidFill>
                <a:latin typeface="나눔스퀘어"/>
                <a:ea typeface="나눔스퀘어 ExtraBold"/>
              </a:rPr>
              <a:t> 가져와 원하는 형태로 출력함</a:t>
            </a:r>
            <a:r>
              <a:rPr lang="en-US" altLang="ko-KR" spc="-150" dirty="0">
                <a:solidFill>
                  <a:srgbClr val="00002F"/>
                </a:solidFill>
                <a:latin typeface="나눔스퀘어"/>
                <a:ea typeface="나눔스퀘어 ExtraBold"/>
              </a:rPr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33" y="2168304"/>
            <a:ext cx="5262964" cy="421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:\Users\USER\Desktop\KakaoTalk_20200609_18161497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b="56323"/>
          <a:stretch/>
        </p:blipFill>
        <p:spPr bwMode="auto">
          <a:xfrm>
            <a:off x="6506797" y="2168304"/>
            <a:ext cx="4110558" cy="330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2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6080" y="3368873"/>
            <a:ext cx="3889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어플리케이션 진행 상황 보고 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675523"/>
            <a:ext cx="1137093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일부 기능의 완성과</a:t>
            </a:r>
            <a:r>
              <a:rPr lang="en-US" altLang="ko-KR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미완성 기능의 진행 상황</a:t>
            </a:r>
            <a:endParaRPr lang="en-US" altLang="ko-KR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65272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25670" y="437393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09.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9-1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어플리케이션의 진행 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7B2481-13AE-4B99-B82B-F44870ADE70B}"/>
              </a:ext>
            </a:extLst>
          </p:cNvPr>
          <p:cNvSpPr txBox="1"/>
          <p:nvPr/>
        </p:nvSpPr>
        <p:spPr>
          <a:xfrm>
            <a:off x="1417655" y="1540904"/>
            <a:ext cx="614783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Open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기능</a:t>
            </a:r>
            <a:endParaRPr lang="en-US" altLang="ko-KR" sz="1800" b="1" kern="0" spc="0" dirty="0">
              <a:solidFill>
                <a:srgbClr val="000000"/>
              </a:solidFill>
              <a:effectLst/>
            </a:endParaRPr>
          </a:p>
          <a:p>
            <a:r>
              <a:rPr lang="en-US" altLang="ko-KR" sz="1600" kern="0" dirty="0">
                <a:solidFill>
                  <a:srgbClr val="000000"/>
                </a:solidFill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</a:rPr>
              <a:t>사물함 전체를 여는 기능</a:t>
            </a:r>
            <a:endParaRPr lang="en-US" altLang="ko-KR" sz="1600" kern="0" dirty="0">
              <a:solidFill>
                <a:srgbClr val="000000"/>
              </a:solidFill>
            </a:endParaRPr>
          </a:p>
          <a:p>
            <a:r>
              <a:rPr lang="en-US" altLang="ko-KR" sz="1600" kern="0" dirty="0">
                <a:solidFill>
                  <a:srgbClr val="000000"/>
                </a:solidFill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</a:rPr>
              <a:t>특정 사물함을 여는 기능</a:t>
            </a:r>
            <a:endParaRPr lang="en-US" altLang="ko-KR" sz="1600" kern="0" dirty="0">
              <a:solidFill>
                <a:srgbClr val="000000"/>
              </a:solidFill>
            </a:endParaRPr>
          </a:p>
          <a:p>
            <a:r>
              <a:rPr lang="en-US" altLang="ko-KR" sz="1600" kern="0" dirty="0">
                <a:solidFill>
                  <a:srgbClr val="000000"/>
                </a:solidFill>
              </a:rPr>
              <a:t>    - </a:t>
            </a:r>
            <a:r>
              <a:rPr lang="en-US" altLang="ko-KR" sz="1600" kern="0" dirty="0" err="1">
                <a:solidFill>
                  <a:srgbClr val="000000"/>
                </a:solidFill>
              </a:rPr>
              <a:t>php</a:t>
            </a:r>
            <a:r>
              <a:rPr lang="ko-KR" altLang="en-US" sz="1600" kern="0" dirty="0">
                <a:solidFill>
                  <a:srgbClr val="000000"/>
                </a:solidFill>
              </a:rPr>
              <a:t>는 진행 되었으나 안드로이드로의 참조에 어려움을 겪음</a:t>
            </a:r>
            <a:endParaRPr lang="en-US" altLang="ko-KR" sz="1600" kern="0" dirty="0">
              <a:solidFill>
                <a:srgbClr val="000000"/>
              </a:solidFill>
            </a:endParaRPr>
          </a:p>
          <a:p>
            <a:endParaRPr lang="en-US" altLang="ko-KR" kern="0" spc="0" dirty="0">
              <a:solidFill>
                <a:srgbClr val="000000"/>
              </a:solidFill>
              <a:effectLst/>
            </a:endParaRPr>
          </a:p>
          <a:p>
            <a:pPr marL="342900" indent="-342900">
              <a:buAutoNum type="arabicPeriod" startAt="2"/>
            </a:pPr>
            <a:r>
              <a:rPr lang="ko-KR" altLang="en-US" b="1" kern="0" dirty="0">
                <a:solidFill>
                  <a:srgbClr val="000000"/>
                </a:solidFill>
              </a:rPr>
              <a:t>공지 수신 기능</a:t>
            </a:r>
            <a:endParaRPr lang="en-US" altLang="ko-KR" b="1" kern="0" dirty="0">
              <a:solidFill>
                <a:srgbClr val="000000"/>
              </a:solidFill>
            </a:endParaRPr>
          </a:p>
          <a:p>
            <a:r>
              <a:rPr lang="en-US" altLang="ko-KR" sz="1600" kern="0" dirty="0">
                <a:solidFill>
                  <a:srgbClr val="000000"/>
                </a:solidFill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</a:rPr>
              <a:t>사용자 어플리케이션으로 공지를 송신하는 기능</a:t>
            </a:r>
            <a:endParaRPr lang="en-US" altLang="ko-KR" sz="1600" kern="0" dirty="0">
              <a:solidFill>
                <a:srgbClr val="000000"/>
              </a:solidFill>
            </a:endParaRPr>
          </a:p>
          <a:p>
            <a:r>
              <a:rPr lang="en-US" altLang="ko-KR" sz="1600" kern="0" dirty="0">
                <a:solidFill>
                  <a:srgbClr val="000000"/>
                </a:solidFill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</a:rPr>
              <a:t>입력 받은 내용을 데이터베이스에 송신</a:t>
            </a:r>
            <a:endParaRPr lang="en-US" altLang="ko-KR" sz="1600" kern="0" dirty="0">
              <a:solidFill>
                <a:srgbClr val="000000"/>
              </a:solidFill>
            </a:endParaRPr>
          </a:p>
          <a:p>
            <a:r>
              <a:rPr lang="en-US" altLang="ko-KR" sz="1600" kern="0" dirty="0">
                <a:solidFill>
                  <a:srgbClr val="000000"/>
                </a:solidFill>
              </a:rPr>
              <a:t>    - </a:t>
            </a:r>
            <a:r>
              <a:rPr lang="ko-KR" altLang="en-US" sz="1600" kern="0" dirty="0">
                <a:solidFill>
                  <a:srgbClr val="000000"/>
                </a:solidFill>
              </a:rPr>
              <a:t>데이터 베이스 수정</a:t>
            </a:r>
            <a:endParaRPr lang="en-US" altLang="ko-KR" sz="1600" kern="0" dirty="0">
              <a:solidFill>
                <a:srgbClr val="000000"/>
              </a:solidFill>
            </a:endParaRPr>
          </a:p>
          <a:p>
            <a:pPr fontAlgn="base"/>
            <a:r>
              <a:rPr lang="en-US" altLang="ko-KR" sz="1600" kern="0" dirty="0">
                <a:solidFill>
                  <a:srgbClr val="000000"/>
                </a:solidFill>
              </a:rPr>
              <a:t>     </a:t>
            </a:r>
            <a:r>
              <a:rPr lang="en-US" altLang="ko-KR" sz="1600" dirty="0"/>
              <a:t>1) </a:t>
            </a:r>
            <a:r>
              <a:rPr lang="en-US" altLang="ko-KR" sz="1600" dirty="0" err="1"/>
              <a:t>notId</a:t>
            </a:r>
            <a:r>
              <a:rPr lang="en-US" altLang="ko-KR" sz="1600" dirty="0"/>
              <a:t> (varchar) -&gt; 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) </a:t>
            </a:r>
          </a:p>
          <a:p>
            <a:pPr fontAlgn="base"/>
            <a:r>
              <a:rPr lang="en-US" altLang="ko-KR" sz="1600" dirty="0"/>
              <a:t>     2) </a:t>
            </a:r>
            <a:r>
              <a:rPr lang="en-US" altLang="ko-KR" sz="1600" dirty="0" err="1"/>
              <a:t>notDate</a:t>
            </a:r>
            <a:r>
              <a:rPr lang="en-US" altLang="ko-KR" sz="1600" dirty="0"/>
              <a:t> (</a:t>
            </a:r>
            <a:r>
              <a:rPr lang="en-US" altLang="ko-KR" sz="1600" dirty="0" err="1"/>
              <a:t>varcher</a:t>
            </a:r>
            <a:r>
              <a:rPr lang="en-US" altLang="ko-KR" sz="1600" dirty="0"/>
              <a:t>) -&gt; (timestamp)</a:t>
            </a:r>
          </a:p>
          <a:p>
            <a:pPr fontAlgn="base"/>
            <a:r>
              <a:rPr lang="en-US" altLang="ko-KR" sz="1600" dirty="0"/>
              <a:t>     3) </a:t>
            </a:r>
            <a:r>
              <a:rPr lang="en-US" altLang="ko-KR" sz="1600" dirty="0" err="1"/>
              <a:t>notId</a:t>
            </a:r>
            <a:r>
              <a:rPr lang="ko-KR" altLang="en-US" sz="1600" dirty="0"/>
              <a:t>는 데이터가 입력되면 자동으로 </a:t>
            </a:r>
            <a:r>
              <a:rPr lang="en-US" altLang="ko-KR" sz="1600" dirty="0"/>
              <a:t>+1</a:t>
            </a:r>
            <a:endParaRPr lang="ko-KR" altLang="en-US" sz="1600" dirty="0"/>
          </a:p>
          <a:p>
            <a:endParaRPr lang="en-US" altLang="ko-KR" sz="1600" kern="0" dirty="0">
              <a:solidFill>
                <a:srgbClr val="000000"/>
              </a:solidFill>
            </a:endParaRPr>
          </a:p>
          <a:p>
            <a:r>
              <a:rPr lang="en-US" altLang="ko-KR" sz="1800" b="1" kern="0" spc="0" dirty="0">
                <a:solidFill>
                  <a:srgbClr val="000000"/>
                </a:solidFill>
                <a:effectLst/>
              </a:rPr>
              <a:t>3. 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</a:rPr>
              <a:t>비밀번호 변경 기능</a:t>
            </a:r>
          </a:p>
          <a:p>
            <a:r>
              <a:rPr lang="en-US" altLang="ko-KR" sz="1600" dirty="0"/>
              <a:t>    - </a:t>
            </a:r>
            <a:r>
              <a:rPr lang="ko-KR" altLang="en-US" sz="1600" dirty="0"/>
              <a:t>특정 사물함을 지정하여 비밀번호를 변경하는 기능</a:t>
            </a:r>
            <a:endParaRPr lang="en-US" altLang="ko-KR" sz="1600" dirty="0"/>
          </a:p>
          <a:p>
            <a:r>
              <a:rPr lang="en-US" altLang="ko-KR" sz="1600" dirty="0"/>
              <a:t>    - </a:t>
            </a:r>
            <a:r>
              <a:rPr lang="ko-KR" altLang="en-US" sz="1600" dirty="0"/>
              <a:t>제작 중</a:t>
            </a:r>
            <a:r>
              <a:rPr lang="en-US" altLang="ko-KR" sz="1600" dirty="0"/>
              <a:t>,</a:t>
            </a:r>
            <a:r>
              <a:rPr lang="ko-KR" altLang="en-US" sz="1600" dirty="0"/>
              <a:t> 연동에 문제 발생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5670" y="5935671"/>
            <a:ext cx="656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b="1" dirty="0"/>
              <a:t>=&gt; 15</a:t>
            </a:r>
            <a:r>
              <a:rPr lang="ko-KR" altLang="en-US" b="1" dirty="0"/>
              <a:t>주차</a:t>
            </a:r>
            <a:r>
              <a:rPr lang="en-US" altLang="ko-KR" b="1" dirty="0"/>
              <a:t>,</a:t>
            </a:r>
            <a:r>
              <a:rPr lang="ko-KR" altLang="en-US" b="1" dirty="0"/>
              <a:t> 어플리케이션 수정 및 </a:t>
            </a:r>
            <a:r>
              <a:rPr lang="en-US" altLang="ko-KR" b="1" dirty="0"/>
              <a:t>1</a:t>
            </a:r>
            <a:r>
              <a:rPr lang="ko-KR" altLang="en-US" b="1" dirty="0"/>
              <a:t>학기 진행상황 정리</a:t>
            </a:r>
          </a:p>
        </p:txBody>
      </p:sp>
    </p:spTree>
    <p:extLst>
      <p:ext uri="{BB962C8B-B14F-4D97-AF65-F5344CB8AC3E}">
        <p14:creationId xmlns:p14="http://schemas.microsoft.com/office/powerpoint/2010/main" val="1228641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25670" y="437393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09.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1724" y="1006929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9-1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어플리케이션의 진행 상황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94" y="1909621"/>
            <a:ext cx="2137201" cy="42744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35" y="1909621"/>
            <a:ext cx="4527800" cy="12533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81" y="1909621"/>
            <a:ext cx="2355373" cy="42744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0781" y="1376261"/>
            <a:ext cx="355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공지 송신 완성 화면</a:t>
            </a:r>
          </a:p>
        </p:txBody>
      </p:sp>
    </p:spTree>
    <p:extLst>
      <p:ext uri="{BB962C8B-B14F-4D97-AF65-F5344CB8AC3E}">
        <p14:creationId xmlns:p14="http://schemas.microsoft.com/office/powerpoint/2010/main" val="4000869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7401" y="2493269"/>
            <a:ext cx="24016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7200" b="1" spc="-3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</a:t>
            </a:r>
            <a:endParaRPr lang="ko-KR" altLang="en-US" sz="7200" b="1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81251" y="37442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2020.09.01 ~ 2020.12.01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579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07397" y="404372"/>
            <a:ext cx="3881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문서 개정 이력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35193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60118"/>
              </p:ext>
            </p:extLst>
          </p:nvPr>
        </p:nvGraphicFramePr>
        <p:xfrm>
          <a:off x="883920" y="1194888"/>
          <a:ext cx="10657840" cy="5476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3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개정 내용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방학 중 진행 상황 정리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어플리케이션 개발을 위주로 함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이혜원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2020.09.05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p.42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어플리케이션 무선연결과 </a:t>
                      </a:r>
                      <a:r>
                        <a:rPr lang="en-US" altLang="ko-KR" sz="1400" dirty="0"/>
                        <a:t>"</a:t>
                      </a:r>
                      <a:r>
                        <a:rPr lang="ko-KR" altLang="en-US" sz="1400" dirty="0"/>
                        <a:t>이상발생</a:t>
                      </a:r>
                      <a:r>
                        <a:rPr lang="en-US" altLang="ko-KR" sz="1400" dirty="0"/>
                        <a:t>” </a:t>
                      </a:r>
                      <a:r>
                        <a:rPr lang="ko-KR" altLang="en-US" sz="1400" dirty="0"/>
                        <a:t>정보 송수신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2020.09.14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p.44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 어플리케이션 이상발생 기능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유지영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2020.09.21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p.47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관리자 어플리케이션 </a:t>
                      </a:r>
                      <a:r>
                        <a:rPr lang="en-US" altLang="ko-KR" sz="1400" dirty="0"/>
                        <a:t>OPEN</a:t>
                      </a:r>
                      <a:r>
                        <a:rPr lang="ko-KR" altLang="en-US" sz="1400" dirty="0"/>
                        <a:t> 기능 오류 실패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유지영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2020.09.21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p.47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5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어플리케이션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“OPEN”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기능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아두이노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조립 및 코딩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이혜원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2020.09.28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p.49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어플리케이션 </a:t>
                      </a:r>
                      <a:r>
                        <a:rPr lang="en-US" altLang="ko-KR" sz="1400" dirty="0"/>
                        <a:t>“</a:t>
                      </a:r>
                      <a:r>
                        <a:rPr lang="ko-KR" altLang="en-US" sz="1400" dirty="0"/>
                        <a:t>비밀번호 변경</a:t>
                      </a:r>
                      <a:r>
                        <a:rPr lang="en-US" altLang="ko-KR" sz="1400" dirty="0"/>
                        <a:t>＂</a:t>
                      </a:r>
                      <a:r>
                        <a:rPr lang="ko-KR" altLang="en-US" sz="1400" dirty="0"/>
                        <a:t>기능</a:t>
                      </a:r>
                      <a:r>
                        <a:rPr lang="ko-KR" altLang="en-US" sz="1400" baseline="0" dirty="0"/>
                        <a:t> 완료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OPEN</a:t>
                      </a:r>
                      <a:r>
                        <a:rPr lang="ko-KR" altLang="en-US" sz="1400" dirty="0"/>
                        <a:t>기능 실패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2020.10.05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p.53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외관 샘플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2020.10.05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p.53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어플리케이션 디자인 완료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유지영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2020.10.11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p.58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와이파이</a:t>
                      </a:r>
                      <a:r>
                        <a:rPr lang="ko-KR" altLang="en-US" sz="1400" dirty="0"/>
                        <a:t> 연결</a:t>
                      </a:r>
                      <a:r>
                        <a:rPr lang="en-US" altLang="ko-KR" sz="1400" dirty="0"/>
                        <a:t>(1).</a:t>
                      </a:r>
                      <a:r>
                        <a:rPr lang="en-US" altLang="ko-KR" sz="1400" baseline="0" dirty="0"/>
                        <a:t> AT </a:t>
                      </a:r>
                      <a:r>
                        <a:rPr lang="ko-KR" altLang="en-US" sz="1400" baseline="0" dirty="0"/>
                        <a:t>명령어 작동 확인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유지영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2020.10.12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p.58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 err="1"/>
                        <a:t>아두이노</a:t>
                      </a:r>
                      <a:r>
                        <a:rPr lang="en-US" altLang="ko-KR" sz="1400" dirty="0"/>
                        <a:t> MySQL </a:t>
                      </a:r>
                      <a:r>
                        <a:rPr lang="ko-KR" altLang="en-US" sz="1400" dirty="0"/>
                        <a:t>연동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이혜원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2020.10.20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p.61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+mn-lt"/>
                        </a:rPr>
                        <a:t>아두이노</a:t>
                      </a:r>
                      <a:r>
                        <a:rPr lang="ko-KR" altLang="en-US" sz="1400" dirty="0">
                          <a:latin typeface="+mn-lt"/>
                        </a:rPr>
                        <a:t> 와이파이 연결</a:t>
                      </a:r>
                      <a:r>
                        <a:rPr lang="en-US" altLang="ko-KR" sz="1400" dirty="0">
                          <a:latin typeface="+mn-lt"/>
                        </a:rPr>
                        <a:t>(2), </a:t>
                      </a:r>
                      <a:r>
                        <a:rPr lang="ko-KR" altLang="en-US" sz="1400" dirty="0" err="1">
                          <a:latin typeface="+mn-lt"/>
                          <a:ea typeface="나눔스퀘어 Bold" panose="020B0600000101010101" pitchFamily="50" charset="-127"/>
                        </a:rPr>
                        <a:t>아두이노</a:t>
                      </a:r>
                      <a:r>
                        <a:rPr lang="ko-KR" altLang="en-US" sz="1400" dirty="0">
                          <a:latin typeface="+mn-lt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+mn-lt"/>
                          <a:ea typeface="나눔스퀘어 Bold" panose="020B0600000101010101" pitchFamily="50" charset="-127"/>
                        </a:rPr>
                        <a:t>OPEN</a:t>
                      </a:r>
                      <a:r>
                        <a:rPr lang="ko-KR" altLang="en-US" sz="1400" dirty="0">
                          <a:latin typeface="+mn-lt"/>
                          <a:ea typeface="나눔스퀘어 Bold" panose="020B0600000101010101" pitchFamily="50" charset="-127"/>
                        </a:rPr>
                        <a:t>기능 </a:t>
                      </a:r>
                      <a:r>
                        <a:rPr lang="en-US" altLang="ko-KR" sz="1400" dirty="0">
                          <a:latin typeface="+mn-lt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latin typeface="+mn-lt"/>
                          <a:ea typeface="나눔스퀘어 Bold" panose="020B0600000101010101" pitchFamily="50" charset="-127"/>
                        </a:rPr>
                        <a:t>로 데이터 넣기</a:t>
                      </a:r>
                      <a:endParaRPr lang="en-US" altLang="ko-KR" sz="1400" dirty="0"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2020.10.25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p.64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396641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무선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유지영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2020.11.02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p.67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04305101"/>
                  </a:ext>
                </a:extLst>
              </a:tr>
              <a:tr h="174493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잠금장치 기능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로 데이터 넣기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외관제작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/>
                        <a:t>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2020.11.09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p.69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1870364"/>
                  </a:ext>
                </a:extLst>
              </a:tr>
              <a:tr h="174493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 smtClean="0"/>
                        <a:t>14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 err="1" smtClean="0"/>
                        <a:t>아두이노</a:t>
                      </a:r>
                      <a:r>
                        <a:rPr lang="ko-KR" altLang="en-US" sz="1400" dirty="0" smtClean="0"/>
                        <a:t> 기능 완성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외관＆포스터</a:t>
                      </a:r>
                      <a:r>
                        <a:rPr lang="ko-KR" altLang="en-US" sz="1400" dirty="0" smtClean="0"/>
                        <a:t> 완성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 smtClean="0"/>
                        <a:t>이혜원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 smtClean="0"/>
                        <a:t>2020.11.16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 smtClean="0"/>
                        <a:t>p.72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5647614"/>
                  </a:ext>
                </a:extLst>
              </a:tr>
              <a:tr h="174493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 smtClean="0"/>
                        <a:t>15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smtClean="0"/>
                        <a:t>외관 디자인 및 </a:t>
                      </a:r>
                      <a:r>
                        <a:rPr lang="ko-KR" altLang="en-US" sz="1400" dirty="0" smtClean="0"/>
                        <a:t>포스터 최종 완성</a:t>
                      </a:r>
                      <a:r>
                        <a:rPr lang="en-US" altLang="ko-KR" sz="1400" dirty="0" smtClean="0"/>
                        <a:t>. (</a:t>
                      </a:r>
                      <a:r>
                        <a:rPr lang="ko-KR" altLang="en-US" sz="1400" dirty="0" smtClean="0"/>
                        <a:t>프로젝트 완성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 dirty="0" smtClean="0"/>
                        <a:t>유지영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 smtClean="0"/>
                        <a:t>2020.11.27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 smtClean="0"/>
                        <a:t>p.75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0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6662" y="1696029"/>
            <a:ext cx="1226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01246" y="2145088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44578" y="2973302"/>
            <a:ext cx="2170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어플리케이션 설계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4578" y="3341642"/>
            <a:ext cx="2170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어플리케이션 설계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15061" y="1696029"/>
            <a:ext cx="1226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99645" y="2182671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542977" y="2973302"/>
            <a:ext cx="2170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어플리케이션 구현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395500" y="3341642"/>
            <a:ext cx="24657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E-R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다이어그램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41796" y="1696029"/>
            <a:ext cx="1226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726380" y="2182671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369712" y="2973302"/>
            <a:ext cx="2170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어플리케이션 구현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344064" y="3341642"/>
            <a:ext cx="22220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설계 및 구현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26655" y="1696029"/>
            <a:ext cx="1226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611239" y="2182671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9028547" y="2973302"/>
            <a:ext cx="2622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스튜디오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JSP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6662" y="3834873"/>
            <a:ext cx="1226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01246" y="4288600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18554" y="5112146"/>
            <a:ext cx="2622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스튜디오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JSP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65041" y="5480486"/>
            <a:ext cx="2529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비밀번호 입력 테스트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63765" y="3834873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5068" y="4288600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17755" y="5112146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잠금장치 개폐 테스트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정보수집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51179" y="5607308"/>
            <a:ext cx="1954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MySQL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 자료 조사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619921" y="5975648"/>
            <a:ext cx="2016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와이파이 통신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0D2CCA2-8D01-45C1-827E-B79A27F84D03}"/>
              </a:ext>
            </a:extLst>
          </p:cNvPr>
          <p:cNvSpPr txBox="1"/>
          <p:nvPr/>
        </p:nvSpPr>
        <p:spPr>
          <a:xfrm>
            <a:off x="6827369" y="3823195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A41EA42-2C90-4EA9-805A-C9E16F8D3A5A}"/>
              </a:ext>
            </a:extLst>
          </p:cNvPr>
          <p:cNvSpPr/>
          <p:nvPr/>
        </p:nvSpPr>
        <p:spPr>
          <a:xfrm>
            <a:off x="6726380" y="4276922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2B524A-8F12-4B5A-ACEA-8ADACE4CA97B}"/>
              </a:ext>
            </a:extLst>
          </p:cNvPr>
          <p:cNvSpPr/>
          <p:nvPr/>
        </p:nvSpPr>
        <p:spPr>
          <a:xfrm>
            <a:off x="6481121" y="5100468"/>
            <a:ext cx="1947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MySQL-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6EDCFA2-0B78-4B60-B2A7-06DA580CF156}"/>
              </a:ext>
            </a:extLst>
          </p:cNvPr>
          <p:cNvSpPr/>
          <p:nvPr/>
        </p:nvSpPr>
        <p:spPr>
          <a:xfrm>
            <a:off x="6194183" y="5480485"/>
            <a:ext cx="2521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비밀번호 변경 테스트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0D2CCA2-8D01-45C1-827E-B79A27F84D03}"/>
              </a:ext>
            </a:extLst>
          </p:cNvPr>
          <p:cNvSpPr txBox="1"/>
          <p:nvPr/>
        </p:nvSpPr>
        <p:spPr>
          <a:xfrm>
            <a:off x="9726655" y="3847963"/>
            <a:ext cx="1226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9A41EA42-2C90-4EA9-805A-C9E16F8D3A5A}"/>
              </a:ext>
            </a:extLst>
          </p:cNvPr>
          <p:cNvSpPr/>
          <p:nvPr/>
        </p:nvSpPr>
        <p:spPr>
          <a:xfrm>
            <a:off x="9611239" y="4301690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12B524A-8F12-4B5A-ACEA-8ADACE4CA97B}"/>
              </a:ext>
            </a:extLst>
          </p:cNvPr>
          <p:cNvSpPr/>
          <p:nvPr/>
        </p:nvSpPr>
        <p:spPr>
          <a:xfrm>
            <a:off x="9511051" y="5125236"/>
            <a:ext cx="16578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MySQL-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php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12B524A-8F12-4B5A-ACEA-8ADACE4CA97B}"/>
              </a:ext>
            </a:extLst>
          </p:cNvPr>
          <p:cNvSpPr/>
          <p:nvPr/>
        </p:nvSpPr>
        <p:spPr>
          <a:xfrm>
            <a:off x="9263387" y="5480486"/>
            <a:ext cx="21531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MySQL-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8588" y="439816"/>
            <a:ext cx="3347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 상황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(9/11)</a:t>
            </a:r>
            <a:endParaRPr lang="ko-KR" altLang="en-US" sz="2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432175" y="31638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026522" y="98914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2. 2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목표</a:t>
            </a:r>
          </a:p>
        </p:txBody>
      </p:sp>
      <p:pic>
        <p:nvPicPr>
          <p:cNvPr id="1026" name="Picture 2" descr="C:\Users\USER\Desktop\KakaoTalk_20200921_15361588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83" y="2033717"/>
            <a:ext cx="9354467" cy="317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897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5070" y="404372"/>
            <a:ext cx="3805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진행 세부사항</a:t>
            </a:r>
            <a:endParaRPr lang="ko-KR" altLang="en-US" sz="1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35193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736123" y="681370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523BE8"/>
                </a:solidFill>
              </a:rPr>
              <a:t>완료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진행 중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/ </a:t>
            </a:r>
            <a:r>
              <a:rPr lang="ko-KR" altLang="en-US" sz="1400" dirty="0" err="1"/>
              <a:t>미진행</a:t>
            </a:r>
            <a:endParaRPr lang="ko-KR" altLang="en-US" sz="1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B1EE1836-CD05-4112-9973-32D96E61C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402470"/>
              </p:ext>
            </p:extLst>
          </p:nvPr>
        </p:nvGraphicFramePr>
        <p:xfrm>
          <a:off x="733612" y="1101807"/>
          <a:ext cx="11067872" cy="5482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579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1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080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8992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3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추진 내용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세부사항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추가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50306">
                <a:tc rowSpan="3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어플리케이션 </a:t>
                      </a:r>
                      <a:endParaRPr lang="en-US" altLang="ko-KR" sz="1200" dirty="0"/>
                    </a:p>
                    <a:p>
                      <a:pPr lvl="0" algn="ctr" latinLnBrk="1"/>
                      <a:r>
                        <a:rPr lang="ko-KR" altLang="en-US" sz="1200" dirty="0"/>
                        <a:t>개발 및 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관리자 어플리케이션 완성 </a:t>
                      </a:r>
                      <a:r>
                        <a:rPr lang="en-US" altLang="ko-KR" sz="1200" dirty="0">
                          <a:solidFill>
                            <a:srgbClr val="523BE8"/>
                          </a:solidFill>
                        </a:rPr>
                        <a:t>– 100%</a:t>
                      </a:r>
                    </a:p>
                    <a:p>
                      <a:pPr lvl="0" algn="l" latinLnBrk="1"/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사용자 어플리케이션 완성 </a:t>
                      </a:r>
                      <a:r>
                        <a:rPr lang="en-US" altLang="ko-KR" sz="1200" dirty="0">
                          <a:solidFill>
                            <a:srgbClr val="523BE8"/>
                          </a:solidFill>
                        </a:rPr>
                        <a:t>- 100%</a:t>
                      </a:r>
                    </a:p>
                    <a:p>
                      <a:pPr lvl="0" algn="l" latinLnBrk="1"/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어플리케이션 디자인</a:t>
                      </a:r>
                      <a:r>
                        <a:rPr lang="en-US" altLang="ko-KR" sz="900" dirty="0">
                          <a:solidFill>
                            <a:srgbClr val="523BE8"/>
                          </a:solidFill>
                        </a:rPr>
                        <a:t> – </a:t>
                      </a:r>
                      <a:r>
                        <a:rPr lang="en-US" altLang="ko-KR" sz="1200" dirty="0">
                          <a:solidFill>
                            <a:srgbClr val="523BE8"/>
                          </a:solidFill>
                        </a:rPr>
                        <a:t>100%</a:t>
                      </a:r>
                      <a:endParaRPr lang="en-US" altLang="ko-KR" sz="900" dirty="0">
                        <a:solidFill>
                          <a:srgbClr val="523BE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/>
                        <a:t>1. OPEN - </a:t>
                      </a:r>
                      <a:r>
                        <a:rPr lang="ko-KR" altLang="en-US" sz="1200" dirty="0"/>
                        <a:t>이혜원</a:t>
                      </a:r>
                      <a:endParaRPr lang="en-US" altLang="ko-KR" sz="1200" dirty="0"/>
                    </a:p>
                    <a:p>
                      <a:pPr lvl="0" algn="l"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비밀번호 변경 </a:t>
                      </a:r>
                      <a:r>
                        <a:rPr lang="en-US" altLang="ko-KR" sz="1200" dirty="0"/>
                        <a:t>-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어지선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3.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dirty="0"/>
                        <a:t>공지수신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유지영</a:t>
                      </a:r>
                      <a:endParaRPr lang="en-US" altLang="ko-KR" sz="1200" dirty="0"/>
                    </a:p>
                    <a:p>
                      <a:pPr lvl="0" algn="l"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이상발생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유지영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/>
                        <a:t>OPEN – </a:t>
                      </a:r>
                      <a:r>
                        <a:rPr lang="ko-KR" altLang="en-US" sz="1200" dirty="0"/>
                        <a:t>완료</a:t>
                      </a:r>
                      <a:endParaRPr lang="en-US" altLang="ko-KR" sz="1200" dirty="0"/>
                    </a:p>
                    <a:p>
                      <a:pPr lvl="0" algn="l" latinLnBrk="1"/>
                      <a:r>
                        <a:rPr lang="ko-KR" altLang="en-US" sz="1200" dirty="0"/>
                        <a:t>비밀번호 </a:t>
                      </a:r>
                      <a:r>
                        <a:rPr lang="en-US" altLang="ko-KR" sz="1200" dirty="0"/>
                        <a:t>-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완료</a:t>
                      </a:r>
                      <a:endParaRPr lang="en-US" altLang="ko-KR" sz="1200" dirty="0"/>
                    </a:p>
                    <a:p>
                      <a:pPr lvl="0" algn="l" latinLnBrk="1"/>
                      <a:r>
                        <a:rPr lang="ko-KR" altLang="en-US" sz="1200" dirty="0"/>
                        <a:t>공지수신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완료</a:t>
                      </a:r>
                      <a:endParaRPr lang="en-US" altLang="ko-KR" sz="1200" dirty="0"/>
                    </a:p>
                    <a:p>
                      <a:pPr lvl="0" algn="l" latinLnBrk="1"/>
                      <a:r>
                        <a:rPr lang="ko-KR" altLang="en-US" sz="1200" dirty="0"/>
                        <a:t>이상발생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완료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8986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무선연결 </a:t>
                      </a:r>
                      <a:r>
                        <a:rPr lang="en-US" altLang="ko-KR" sz="1200" dirty="0">
                          <a:solidFill>
                            <a:srgbClr val="523BE8"/>
                          </a:solidFill>
                        </a:rPr>
                        <a:t>- 100%</a:t>
                      </a:r>
                      <a:endParaRPr lang="ko-KR" altLang="en-US" sz="1200" dirty="0">
                        <a:solidFill>
                          <a:srgbClr val="523BE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/>
                        <a:t>관리자 어플리케이션</a:t>
                      </a:r>
                      <a:r>
                        <a:rPr lang="ko-KR" altLang="en-US" sz="1200" baseline="0" dirty="0"/>
                        <a:t> 무선연결</a:t>
                      </a:r>
                      <a:endParaRPr lang="en-US" altLang="ko-KR" sz="1200" baseline="0" dirty="0"/>
                    </a:p>
                    <a:p>
                      <a:pPr lvl="0" algn="l" latinLnBrk="1"/>
                      <a:r>
                        <a:rPr lang="ko-KR" altLang="en-US" sz="1200" baseline="0" dirty="0"/>
                        <a:t>사용자 어플리케이션 무선연결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완료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8986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오류</a:t>
                      </a:r>
                      <a:r>
                        <a:rPr lang="ko-KR" altLang="en-US" sz="1200" baseline="0" dirty="0">
                          <a:solidFill>
                            <a:srgbClr val="523BE8"/>
                          </a:solidFill>
                        </a:rPr>
                        <a:t>수정 및 보완 </a:t>
                      </a:r>
                      <a:r>
                        <a:rPr lang="en-US" altLang="ko-KR" sz="1200" baseline="0" dirty="0">
                          <a:solidFill>
                            <a:srgbClr val="523BE8"/>
                          </a:solidFill>
                        </a:rPr>
                        <a:t>– </a:t>
                      </a:r>
                      <a:r>
                        <a:rPr lang="en-US" altLang="ko-KR" sz="1200" baseline="0" dirty="0" smtClean="0">
                          <a:solidFill>
                            <a:srgbClr val="523BE8"/>
                          </a:solidFill>
                        </a:rPr>
                        <a:t>100%</a:t>
                      </a:r>
                      <a:endParaRPr lang="ko-KR" altLang="en-US" sz="1200" dirty="0">
                        <a:solidFill>
                          <a:srgbClr val="523BE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아두이노</a:t>
                      </a:r>
                      <a:r>
                        <a:rPr lang="ko-KR" altLang="en-US" sz="1200" dirty="0"/>
                        <a:t> 기능 완성 후 진행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8986">
                <a:tc rowSpan="4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 err="1"/>
                        <a:t>아두이노와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MySQL</a:t>
                      </a:r>
                      <a:r>
                        <a:rPr lang="ko-KR" altLang="en-US" sz="1200" dirty="0"/>
                        <a:t>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 err="1">
                          <a:solidFill>
                            <a:srgbClr val="523BE8"/>
                          </a:solidFill>
                        </a:rPr>
                        <a:t>아두이노와</a:t>
                      </a:r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523BE8"/>
                          </a:solidFill>
                        </a:rPr>
                        <a:t>MySQL</a:t>
                      </a:r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연동 </a:t>
                      </a:r>
                      <a:r>
                        <a:rPr lang="en-US" altLang="ko-KR" sz="1200" dirty="0">
                          <a:solidFill>
                            <a:srgbClr val="523BE8"/>
                          </a:solidFill>
                        </a:rPr>
                        <a:t>–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/>
                        <a:t>PHP, MySQL </a:t>
                      </a:r>
                      <a:r>
                        <a:rPr lang="ko-KR" altLang="en-US" sz="1200" dirty="0"/>
                        <a:t>개발환경 설정 </a:t>
                      </a:r>
                      <a:endParaRPr lang="en-US" altLang="ko-KR" sz="1200" dirty="0"/>
                    </a:p>
                    <a:p>
                      <a:pPr lvl="0" algn="l" latinLnBrk="1"/>
                      <a:r>
                        <a:rPr lang="ko-KR" altLang="en-US" sz="1200" dirty="0"/>
                        <a:t>와이파이 모듈로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개발환경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ko-KR" altLang="en-US" sz="1200" dirty="0"/>
                        <a:t>완료</a:t>
                      </a:r>
                      <a:endParaRPr lang="en-US" altLang="ko-KR" sz="1200" dirty="0"/>
                    </a:p>
                    <a:p>
                      <a:pPr lvl="0" algn="ctr" latinLnBrk="1"/>
                      <a:r>
                        <a:rPr lang="ko-KR" altLang="en-US" sz="1200" dirty="0" err="1"/>
                        <a:t>와이파이</a:t>
                      </a:r>
                      <a:r>
                        <a:rPr lang="ko-KR" altLang="en-US" sz="1200" dirty="0"/>
                        <a:t> 연결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8986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 err="1">
                          <a:solidFill>
                            <a:srgbClr val="523BE8"/>
                          </a:solidFill>
                        </a:rPr>
                        <a:t>아두이노에서</a:t>
                      </a:r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523BE8"/>
                          </a:solidFill>
                        </a:rPr>
                        <a:t>MySQL</a:t>
                      </a:r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로 데이터 </a:t>
                      </a:r>
                      <a:r>
                        <a:rPr lang="ko-KR" altLang="en-US" sz="1200" dirty="0" smtClean="0">
                          <a:solidFill>
                            <a:srgbClr val="523BE8"/>
                          </a:solidFill>
                        </a:rPr>
                        <a:t>조작 </a:t>
                      </a:r>
                      <a:r>
                        <a:rPr lang="en-US" altLang="ko-KR" sz="1200" dirty="0" smtClean="0">
                          <a:solidFill>
                            <a:srgbClr val="523BE8"/>
                          </a:solidFill>
                        </a:rPr>
                        <a:t>-100%</a:t>
                      </a:r>
                      <a:endParaRPr lang="ko-KR" altLang="en-US" sz="1200" dirty="0">
                        <a:solidFill>
                          <a:srgbClr val="523BE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algn="l" latinLnBrk="1">
                        <a:buAutoNum type="arabicPeriod"/>
                      </a:pPr>
                      <a:r>
                        <a:rPr lang="en-US" altLang="ko-KR" sz="1200" dirty="0"/>
                        <a:t>OPEN </a:t>
                      </a: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유지영</a:t>
                      </a:r>
                      <a:endParaRPr lang="en-US" altLang="ko-KR" sz="1200" dirty="0"/>
                    </a:p>
                    <a:p>
                      <a:pPr marL="0" lvl="0" indent="0" algn="l" latinLnBrk="1">
                        <a:buNone/>
                      </a:pPr>
                      <a:r>
                        <a:rPr lang="en-US" altLang="ko-KR" sz="1200" baseline="0" dirty="0"/>
                        <a:t>2. </a:t>
                      </a:r>
                      <a:r>
                        <a:rPr lang="ko-KR" altLang="en-US" sz="1200" baseline="0" dirty="0"/>
                        <a:t>비밀번호 변경 </a:t>
                      </a: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smtClean="0"/>
                        <a:t>유지영</a:t>
                      </a:r>
                      <a:endParaRPr lang="en-US" altLang="ko-KR" sz="1200" baseline="0" dirty="0"/>
                    </a:p>
                    <a:p>
                      <a:pPr lvl="0" algn="l"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 smtClean="0"/>
                        <a:t>이상발생 </a:t>
                      </a: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유지영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buNone/>
                      </a:pPr>
                      <a:r>
                        <a:rPr lang="en-US" altLang="ko-KR" sz="1200" dirty="0"/>
                        <a:t>OPEN  - </a:t>
                      </a:r>
                      <a:r>
                        <a:rPr lang="ko-KR" altLang="en-US" sz="1200" dirty="0" smtClean="0"/>
                        <a:t>완료</a:t>
                      </a:r>
                      <a:endParaRPr lang="en-US" altLang="ko-KR" sz="1200" baseline="0" dirty="0"/>
                    </a:p>
                    <a:p>
                      <a:pPr lvl="0" algn="l" latinLnBrk="1"/>
                      <a:r>
                        <a:rPr lang="ko-KR" altLang="en-US" sz="1200" baseline="0" dirty="0"/>
                        <a:t>비밀번호 변경 </a:t>
                      </a:r>
                      <a:r>
                        <a:rPr lang="en-US" altLang="ko-KR" sz="1200" baseline="0" dirty="0"/>
                        <a:t>– </a:t>
                      </a:r>
                      <a:r>
                        <a:rPr lang="ko-KR" altLang="en-US" sz="1200" baseline="0" dirty="0" smtClean="0"/>
                        <a:t>완료</a:t>
                      </a:r>
                      <a:endParaRPr lang="en-US" altLang="ko-KR" sz="1200" baseline="0" dirty="0"/>
                    </a:p>
                    <a:p>
                      <a:pPr lvl="0" algn="l" latinLnBrk="1"/>
                      <a:r>
                        <a:rPr lang="ko-KR" altLang="en-US" sz="1200" dirty="0" smtClean="0"/>
                        <a:t>이상발생 </a:t>
                      </a: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8986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 smtClean="0">
                          <a:solidFill>
                            <a:srgbClr val="523BE8"/>
                          </a:solidFill>
                        </a:rPr>
                        <a:t>오류수정 </a:t>
                      </a:r>
                      <a:r>
                        <a:rPr lang="en-US" altLang="ko-KR" sz="1200" dirty="0" smtClean="0">
                          <a:solidFill>
                            <a:srgbClr val="523BE8"/>
                          </a:solidFill>
                        </a:rPr>
                        <a:t>– 100%</a:t>
                      </a:r>
                      <a:endParaRPr lang="ko-KR" altLang="en-US" sz="1200" dirty="0">
                        <a:solidFill>
                          <a:srgbClr val="523BE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/>
                        <a:t>AT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명령어 오류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aseline="0" dirty="0"/>
                        <a:t>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8986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안드로이드와 </a:t>
                      </a:r>
                      <a:r>
                        <a:rPr lang="ko-KR" altLang="en-US" sz="1200" dirty="0" err="1">
                          <a:solidFill>
                            <a:srgbClr val="523BE8"/>
                          </a:solidFill>
                        </a:rPr>
                        <a:t>아두이노</a:t>
                      </a:r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rgbClr val="523BE8"/>
                          </a:solidFill>
                        </a:rPr>
                        <a:t>테스팅</a:t>
                      </a:r>
                      <a:r>
                        <a:rPr lang="ko-KR" altLang="en-US" sz="1200" dirty="0" smtClean="0">
                          <a:solidFill>
                            <a:srgbClr val="523BE8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rgbClr val="523BE8"/>
                          </a:solidFill>
                        </a:rPr>
                        <a:t>– 100%</a:t>
                      </a:r>
                      <a:endParaRPr lang="ko-KR" altLang="en-US" sz="1200" dirty="0">
                        <a:solidFill>
                          <a:srgbClr val="523BE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 err="1" smtClean="0"/>
                        <a:t>오픈과</a:t>
                      </a:r>
                      <a:r>
                        <a:rPr lang="ko-KR" altLang="en-US" sz="1200" dirty="0" smtClean="0"/>
                        <a:t> 비밀번호 기능 확인 완료</a:t>
                      </a:r>
                      <a:endParaRPr lang="en-US" altLang="ko-KR" sz="1200" dirty="0" smtClean="0"/>
                    </a:p>
                    <a:p>
                      <a:pPr lvl="0" algn="l" latinLnBrk="1"/>
                      <a:r>
                        <a:rPr lang="ko-KR" altLang="en-US" sz="1200" dirty="0" smtClean="0"/>
                        <a:t>이상발생 기능 확인 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 smtClean="0"/>
                        <a:t>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8986">
                <a:tc row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외관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외관 </a:t>
                      </a:r>
                      <a:r>
                        <a:rPr lang="ko-KR" altLang="en-US" sz="1200" dirty="0" smtClean="0">
                          <a:solidFill>
                            <a:srgbClr val="523BE8"/>
                          </a:solidFill>
                        </a:rPr>
                        <a:t>설계 </a:t>
                      </a:r>
                      <a:r>
                        <a:rPr lang="en-US" altLang="ko-KR" sz="1200" dirty="0" smtClean="0">
                          <a:solidFill>
                            <a:srgbClr val="523BE8"/>
                          </a:solidFill>
                        </a:rPr>
                        <a:t>– 100%</a:t>
                      </a:r>
                      <a:endParaRPr lang="ko-KR" altLang="en-US" sz="1200" dirty="0">
                        <a:solidFill>
                          <a:srgbClr val="523BE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대략적인 외관 크기 설계</a:t>
                      </a:r>
                      <a:endParaRPr lang="en-US" altLang="ko-KR" sz="1200" dirty="0"/>
                    </a:p>
                    <a:p>
                      <a:pPr lvl="0" algn="l" latinLnBrk="1"/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외관 제작을 위한 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8986"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523BE8"/>
                          </a:solidFill>
                        </a:rPr>
                        <a:t>외관 </a:t>
                      </a:r>
                      <a:r>
                        <a:rPr lang="ko-KR" altLang="en-US" sz="1200" dirty="0" smtClean="0">
                          <a:solidFill>
                            <a:srgbClr val="523BE8"/>
                          </a:solidFill>
                        </a:rPr>
                        <a:t>제작 </a:t>
                      </a:r>
                      <a:r>
                        <a:rPr lang="en-US" altLang="ko-KR" sz="1200" dirty="0" smtClean="0">
                          <a:solidFill>
                            <a:srgbClr val="523BE8"/>
                          </a:solidFill>
                        </a:rPr>
                        <a:t>- 100%</a:t>
                      </a:r>
                      <a:endParaRPr lang="ko-KR" altLang="en-US" sz="1200" dirty="0">
                        <a:solidFill>
                          <a:srgbClr val="523BE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buAutoNum type="arabicPeriod"/>
                      </a:pPr>
                      <a:r>
                        <a:rPr lang="ko-KR" altLang="en-US" sz="1200" baseline="0" dirty="0"/>
                        <a:t>샘플 제작 </a:t>
                      </a:r>
                      <a:r>
                        <a:rPr lang="en-US" altLang="ko-KR" sz="1200" baseline="0" dirty="0"/>
                        <a:t>- 100%</a:t>
                      </a:r>
                    </a:p>
                    <a:p>
                      <a:pPr marL="342900" lvl="0" indent="-342900" algn="l" latinLnBrk="1">
                        <a:buAutoNum type="arabicPeriod"/>
                      </a:pPr>
                      <a:r>
                        <a:rPr lang="ko-KR" altLang="en-US" sz="1200" dirty="0"/>
                        <a:t>사물함 제작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en-US" altLang="ko-KR" sz="1200" dirty="0" smtClean="0"/>
                        <a:t>100%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algn="ctr" latinLnBrk="1">
                        <a:buAutoNum type="arabicPeriod"/>
                      </a:pPr>
                      <a:r>
                        <a:rPr lang="ko-KR" altLang="en-US" sz="1200" dirty="0"/>
                        <a:t>샘플 제작 완료</a:t>
                      </a:r>
                      <a:endParaRPr lang="en-US" altLang="ko-KR" sz="1200" dirty="0"/>
                    </a:p>
                    <a:p>
                      <a:pPr marL="228600" lvl="0" indent="-228600" algn="ctr" latinLnBrk="1">
                        <a:buAutoNum type="arabicPeriod"/>
                      </a:pPr>
                      <a:r>
                        <a:rPr lang="ko-KR" altLang="en-US" sz="1200" dirty="0"/>
                        <a:t>사물함 제작 </a:t>
                      </a:r>
                      <a:r>
                        <a:rPr lang="en-US" altLang="ko-KR" sz="1200" dirty="0" smtClean="0"/>
                        <a:t>– </a:t>
                      </a:r>
                      <a:r>
                        <a:rPr lang="ko-KR" altLang="en-US" sz="1200" dirty="0" smtClean="0"/>
                        <a:t>완료 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56039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최종보고서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rgbClr val="DE9400"/>
                          </a:solidFill>
                        </a:rPr>
                        <a:t>목차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 smtClean="0"/>
                        <a:t>목차 및 내용 </a:t>
                      </a:r>
                      <a:r>
                        <a:rPr lang="ko-KR" altLang="en-US" sz="1200" dirty="0" err="1" smtClean="0"/>
                        <a:t>작성중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921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6080" y="3368873"/>
            <a:ext cx="26516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방학 중 진행 상황 보고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1)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2) PHP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3)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56197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방학 동안 진행된 안드로이드 작성 작업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통합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학기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</a:p>
          <a:p>
            <a:pPr marL="800100" lvl="1" indent="-342900"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어플리케이션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개발 및 보완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와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en-US" altLang="ko-KR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Mysql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연동에 대한 정보수집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추가 구매리스트 작성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533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8396" y="43739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-1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방학 중 진행 상황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A7B2481-13AE-4B99-B82B-F44870ADE70B}"/>
              </a:ext>
            </a:extLst>
          </p:cNvPr>
          <p:cNvSpPr txBox="1"/>
          <p:nvPr/>
        </p:nvSpPr>
        <p:spPr>
          <a:xfrm>
            <a:off x="1205529" y="1573922"/>
            <a:ext cx="74639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</a:rPr>
              <a:t>어플리케이션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</a:rPr>
              <a:t>    1) </a:t>
            </a:r>
            <a:r>
              <a:rPr lang="en-US" altLang="ko-KR" sz="1600" kern="0" dirty="0" err="1">
                <a:solidFill>
                  <a:srgbClr val="000000"/>
                </a:solidFill>
              </a:rPr>
              <a:t>adb</a:t>
            </a:r>
            <a:r>
              <a:rPr lang="ko-KR" altLang="en-US" sz="1600" kern="0" dirty="0">
                <a:solidFill>
                  <a:srgbClr val="000000"/>
                </a:solidFill>
              </a:rPr>
              <a:t> 연결 오류 해결</a:t>
            </a:r>
            <a:r>
              <a:rPr lang="en-US" altLang="ko-KR" sz="1600" kern="0" dirty="0">
                <a:solidFill>
                  <a:srgbClr val="000000"/>
                </a:solidFill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</a:rPr>
              <a:t>와이파이가 아닌 핸드폰 </a:t>
            </a:r>
            <a:r>
              <a:rPr lang="en-US" altLang="ko-KR" sz="1600" kern="0" dirty="0">
                <a:solidFill>
                  <a:srgbClr val="000000"/>
                </a:solidFill>
              </a:rPr>
              <a:t>IP</a:t>
            </a:r>
            <a:r>
              <a:rPr lang="ko-KR" altLang="en-US" sz="1600" kern="0" dirty="0">
                <a:solidFill>
                  <a:srgbClr val="000000"/>
                </a:solidFill>
              </a:rPr>
              <a:t>를 입력하는 것으로 해결</a:t>
            </a:r>
            <a:endParaRPr lang="en-US" altLang="ko-KR" sz="1600" kern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</a:rPr>
              <a:t>    2) </a:t>
            </a:r>
            <a:r>
              <a:rPr lang="ko-KR" altLang="en-US" sz="1600" kern="0" dirty="0">
                <a:solidFill>
                  <a:srgbClr val="000000"/>
                </a:solidFill>
              </a:rPr>
              <a:t>사용자와 관리자 어플리케이션에 데이터베이스 연결을 확인</a:t>
            </a:r>
            <a:endParaRPr lang="en-US" altLang="ko-KR" sz="1600" kern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3) </a:t>
            </a:r>
            <a:r>
              <a:rPr lang="ko-KR" altLang="en-US" sz="1600" dirty="0"/>
              <a:t>사용자 어플리케이션 </a:t>
            </a:r>
            <a:r>
              <a:rPr lang="en-US" altLang="ko-KR" sz="1600" dirty="0"/>
              <a:t>OPEN </a:t>
            </a:r>
            <a:r>
              <a:rPr lang="ko-KR" altLang="en-US" sz="1600" dirty="0"/>
              <a:t>기능 작성</a:t>
            </a:r>
            <a:endParaRPr lang="en-US" altLang="ko-KR" sz="1600" kern="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04"/>
          <a:stretch/>
        </p:blipFill>
        <p:spPr>
          <a:xfrm>
            <a:off x="8526557" y="1867447"/>
            <a:ext cx="3134038" cy="4663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7B2481-13AE-4B99-B82B-F44870ADE70B}"/>
              </a:ext>
            </a:extLst>
          </p:cNvPr>
          <p:cNvSpPr txBox="1"/>
          <p:nvPr/>
        </p:nvSpPr>
        <p:spPr>
          <a:xfrm>
            <a:off x="1205529" y="3091059"/>
            <a:ext cx="56092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kern="0" dirty="0">
                <a:solidFill>
                  <a:srgbClr val="000000"/>
                </a:solidFill>
              </a:rPr>
              <a:t>2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  </a:t>
            </a:r>
            <a:r>
              <a:rPr lang="en-US" altLang="ko-KR" kern="0" dirty="0">
                <a:solidFill>
                  <a:srgbClr val="000000"/>
                </a:solidFill>
              </a:rPr>
              <a:t>PHP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1) PHP, MySQL </a:t>
            </a:r>
            <a:r>
              <a:rPr lang="ko-KR" altLang="en-US" sz="1600" dirty="0"/>
              <a:t>개발환경 설정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2) </a:t>
            </a:r>
            <a:r>
              <a:rPr lang="ko-KR" altLang="en-US" sz="1600" dirty="0"/>
              <a:t>사용자</a:t>
            </a:r>
            <a:r>
              <a:rPr lang="en-US" altLang="ko-KR" sz="1600" dirty="0"/>
              <a:t> </a:t>
            </a:r>
            <a:r>
              <a:rPr lang="ko-KR" altLang="en-US" sz="1600" dirty="0"/>
              <a:t>어플리케이션 비밀번호</a:t>
            </a:r>
            <a:r>
              <a:rPr lang="en-US" altLang="ko-KR" sz="1600" dirty="0"/>
              <a:t>, OPEN </a:t>
            </a:r>
            <a:r>
              <a:rPr lang="ko-KR" altLang="en-US" sz="1600" dirty="0"/>
              <a:t>기능 </a:t>
            </a:r>
            <a:r>
              <a:rPr lang="en-US" altLang="ko-KR" sz="1600" dirty="0"/>
              <a:t>PHP </a:t>
            </a:r>
            <a:r>
              <a:rPr lang="ko-KR" altLang="en-US" sz="1600" dirty="0"/>
              <a:t>작성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7B2481-13AE-4B99-B82B-F44870ADE70B}"/>
              </a:ext>
            </a:extLst>
          </p:cNvPr>
          <p:cNvSpPr txBox="1"/>
          <p:nvPr/>
        </p:nvSpPr>
        <p:spPr>
          <a:xfrm>
            <a:off x="1205529" y="4396717"/>
            <a:ext cx="388279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3.  </a:t>
            </a:r>
            <a:r>
              <a:rPr lang="ko-KR" altLang="en-US" kern="0" dirty="0">
                <a:solidFill>
                  <a:srgbClr val="000000"/>
                </a:solidFill>
              </a:rPr>
              <a:t>기타</a:t>
            </a:r>
            <a:endParaRPr lang="en-US" altLang="ko-KR" kern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kern="0" dirty="0">
                <a:solidFill>
                  <a:srgbClr val="000000"/>
                </a:solidFill>
              </a:rPr>
              <a:t>1) </a:t>
            </a:r>
            <a:r>
              <a:rPr lang="ko-KR" altLang="en-US" sz="1600" kern="0" dirty="0">
                <a:solidFill>
                  <a:srgbClr val="000000"/>
                </a:solidFill>
              </a:rPr>
              <a:t>데이터 베이스 임의의 데이터 추가</a:t>
            </a:r>
            <a:endParaRPr lang="en-US" altLang="ko-KR" sz="1600" kern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2) PHP </a:t>
            </a:r>
            <a:r>
              <a:rPr lang="ko-KR" altLang="en-US" sz="1600" dirty="0"/>
              <a:t>개발 환경 변경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3) </a:t>
            </a:r>
            <a:r>
              <a:rPr lang="ko-KR" altLang="en-US" sz="1600" dirty="0" err="1"/>
              <a:t>아두이노</a:t>
            </a:r>
            <a:r>
              <a:rPr lang="en-US" altLang="ko-KR" sz="1600" dirty="0"/>
              <a:t> </a:t>
            </a:r>
            <a:r>
              <a:rPr lang="ko-KR" altLang="en-US" sz="1600" dirty="0"/>
              <a:t>잠금 장치 기기 조립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88443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6080" y="3368873"/>
            <a:ext cx="4414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무선연결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어플리케이션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이상발생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56197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어플리케이션 무선연결 확인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관리자 어플리케이션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“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이상발생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”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학기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3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관리자 어플리케이션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“OPEN”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완성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-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아두이노와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MySQL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연동 정보수집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43056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4006" y="437393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4" y="1006929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1.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 무선연결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DF5CC90-4C38-4A00-9E25-B4C2F1457805}"/>
              </a:ext>
            </a:extLst>
          </p:cNvPr>
          <p:cNvSpPr txBox="1"/>
          <p:nvPr/>
        </p:nvSpPr>
        <p:spPr>
          <a:xfrm>
            <a:off x="1307911" y="1407038"/>
            <a:ext cx="6418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사용자 어플리케이션 </a:t>
            </a:r>
            <a:r>
              <a:rPr lang="en-US" altLang="ko-KR" dirty="0"/>
              <a:t>“</a:t>
            </a:r>
            <a:r>
              <a:rPr lang="ko-KR" altLang="en-US" dirty="0"/>
              <a:t>공지 송수신</a:t>
            </a:r>
            <a:r>
              <a:rPr lang="en-US" altLang="ko-KR" dirty="0"/>
              <a:t>”</a:t>
            </a:r>
            <a:r>
              <a:rPr lang="ko-KR" altLang="en-US" dirty="0"/>
              <a:t>무선연결 확인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sz="1200" dirty="0"/>
              <a:t>(</a:t>
            </a:r>
            <a:r>
              <a:rPr lang="ko-KR" altLang="en-US" sz="1200" dirty="0"/>
              <a:t>영상이 플레이가 안 되어 사진으로 첨부</a:t>
            </a:r>
            <a:r>
              <a:rPr lang="en-US" altLang="ko-KR" sz="1200" dirty="0"/>
              <a:t>.)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5F22C31-D688-4DE2-BCC4-0B27DA8A1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24" y="2102655"/>
            <a:ext cx="2114773" cy="36005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07FD84-222E-4B64-97D4-A133F77EB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79" y="2102655"/>
            <a:ext cx="2346191" cy="36151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7D4A40F-99FE-488F-88C4-1716C73E6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852" y="2102655"/>
            <a:ext cx="2201871" cy="36045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1796A18-84C5-4CB4-916F-64EB28EC3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805" y="2102655"/>
            <a:ext cx="2488077" cy="36392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5804" y="5901266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[</a:t>
            </a:r>
            <a:r>
              <a:rPr lang="ko-KR" altLang="en-US" sz="1400" dirty="0"/>
              <a:t>관리자 어플리케이션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498204" y="5901266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[</a:t>
            </a:r>
            <a:r>
              <a:rPr lang="ko-KR" altLang="en-US" sz="1400" dirty="0"/>
              <a:t>사용자 어플리케이션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52401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64006" y="437393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4270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어플리케이션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이상발생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319590" y="1519637"/>
            <a:ext cx="579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어플리케이션 </a:t>
            </a:r>
            <a:r>
              <a:rPr lang="en-US" altLang="ko-KR" dirty="0"/>
              <a:t>“</a:t>
            </a:r>
            <a:r>
              <a:rPr lang="ko-KR" altLang="en-US" dirty="0"/>
              <a:t>이상발생</a:t>
            </a:r>
            <a:r>
              <a:rPr lang="en-US" altLang="ko-KR" dirty="0"/>
              <a:t>”</a:t>
            </a:r>
            <a:r>
              <a:rPr lang="ko-KR" altLang="en-US" dirty="0"/>
              <a:t> 정보 송신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lckOutbreak</a:t>
            </a:r>
            <a:r>
              <a:rPr lang="ko-KR" altLang="en-US" dirty="0"/>
              <a:t>이 바뀌면 관리자에게 알림 송신</a:t>
            </a:r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C977841-8131-4EDC-9E07-A9510C64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86" y="2419280"/>
            <a:ext cx="5300279" cy="987192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D7B2A1F-EBB5-4025-A0DA-842D7C218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00" y="1687385"/>
            <a:ext cx="2382516" cy="47650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BF85E05-B393-4874-8565-1708EAAD4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84" y="3873098"/>
            <a:ext cx="5300279" cy="25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84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6080" y="3368873"/>
            <a:ext cx="453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어플리케이션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이상발생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60028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사용자 어플리케이션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“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이상발생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”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완성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학기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4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어플리케이션의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“OPEN ,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비밀번호 변경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”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완성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</a:t>
            </a: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-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아두이노와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MySQL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코딩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71133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58395" y="43739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lang="en-US" altLang="ko-KR" sz="3200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4280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어플리케이션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이상발생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319590" y="1519637"/>
            <a:ext cx="579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사용자</a:t>
            </a:r>
            <a:r>
              <a:rPr lang="en-US" altLang="ko-KR" dirty="0"/>
              <a:t> </a:t>
            </a:r>
            <a:r>
              <a:rPr lang="ko-KR" altLang="en-US" dirty="0"/>
              <a:t>어플리케이션 </a:t>
            </a:r>
            <a:r>
              <a:rPr lang="en-US" altLang="ko-KR" dirty="0"/>
              <a:t>“</a:t>
            </a:r>
            <a:r>
              <a:rPr lang="ko-KR" altLang="en-US" dirty="0"/>
              <a:t>이상발생</a:t>
            </a:r>
            <a:r>
              <a:rPr lang="en-US" altLang="ko-KR" dirty="0"/>
              <a:t>”</a:t>
            </a:r>
            <a:r>
              <a:rPr lang="ko-KR" altLang="en-US" dirty="0"/>
              <a:t> 정보 송신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lckOutbreak</a:t>
            </a:r>
            <a:r>
              <a:rPr lang="ko-KR" altLang="en-US" dirty="0"/>
              <a:t>이 바뀌면 해당 사용자에게 </a:t>
            </a:r>
            <a:r>
              <a:rPr lang="ko-KR" altLang="en-US"/>
              <a:t>알림 송신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C977841-8131-4EDC-9E07-A9510C64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86" y="2656346"/>
            <a:ext cx="5300279" cy="987192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D7B2A1F-EBB5-4025-A0DA-842D7C218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6" b="69942"/>
          <a:stretch/>
        </p:blipFill>
        <p:spPr>
          <a:xfrm>
            <a:off x="7679266" y="2345032"/>
            <a:ext cx="3039533" cy="160981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86" y="4762638"/>
            <a:ext cx="5300279" cy="87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USER\Desktop\KakaoTalk_20200921_15122440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" b="70424"/>
          <a:stretch/>
        </p:blipFill>
        <p:spPr bwMode="auto">
          <a:xfrm>
            <a:off x="7670799" y="4395015"/>
            <a:ext cx="3048000" cy="160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42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6080" y="3368873"/>
            <a:ext cx="31502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“OPEN”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조립 및 코딩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6002867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사용자</a:t>
            </a:r>
            <a:r>
              <a:rPr lang="en-US" altLang="ko-KR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, </a:t>
            </a:r>
            <a:r>
              <a:rPr lang="ko-KR" altLang="en-US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관리자 어플리케이션 </a:t>
            </a:r>
            <a:r>
              <a:rPr lang="en-US" altLang="ko-KR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“OPEN” </a:t>
            </a:r>
            <a:r>
              <a:rPr lang="ko-KR" altLang="en-US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완성</a:t>
            </a:r>
            <a:endParaRPr lang="en-US" altLang="ko-KR" sz="19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조립 및 일부 코드 작성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학기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5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어플리케이션의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“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비밀번호 변경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”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완성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</a:t>
            </a: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-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아두이노와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MySQL OPEN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코딩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1715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9987" y="1696029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09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5867" y="2145088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4478" y="2944720"/>
            <a:ext cx="29402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어플리케이션 진행 상황 보고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94836" y="1696029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30716" y="2182671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654385" y="2944719"/>
            <a:ext cx="1810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방학 중 진행 상황 보고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92103" y="1696029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727983" y="2166313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63995" y="1696028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699874" y="2182670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9987" y="3834873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05867" y="4288600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94836" y="3834873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30716" y="4288600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0D2CCA2-8D01-45C1-827E-B79A27F84D03}"/>
              </a:ext>
            </a:extLst>
          </p:cNvPr>
          <p:cNvSpPr txBox="1"/>
          <p:nvPr/>
        </p:nvSpPr>
        <p:spPr>
          <a:xfrm>
            <a:off x="6792103" y="3823195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A41EA42-2C90-4EA9-805A-C9E16F8D3A5A}"/>
              </a:ext>
            </a:extLst>
          </p:cNvPr>
          <p:cNvSpPr/>
          <p:nvPr/>
        </p:nvSpPr>
        <p:spPr>
          <a:xfrm>
            <a:off x="6727983" y="4276922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0D2CCA2-8D01-45C1-827E-B79A27F84D03}"/>
              </a:ext>
            </a:extLst>
          </p:cNvPr>
          <p:cNvSpPr txBox="1"/>
          <p:nvPr/>
        </p:nvSpPr>
        <p:spPr>
          <a:xfrm>
            <a:off x="9763995" y="3847963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9A41EA42-2C90-4EA9-805A-C9E16F8D3A5A}"/>
              </a:ext>
            </a:extLst>
          </p:cNvPr>
          <p:cNvSpPr/>
          <p:nvPr/>
        </p:nvSpPr>
        <p:spPr>
          <a:xfrm>
            <a:off x="9699873" y="4290493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CD0EF49-8E73-45F9-8249-12AB4C1A4146}"/>
              </a:ext>
            </a:extLst>
          </p:cNvPr>
          <p:cNvSpPr/>
          <p:nvPr/>
        </p:nvSpPr>
        <p:spPr>
          <a:xfrm>
            <a:off x="6194183" y="2944720"/>
            <a:ext cx="2525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무선연결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 algn="ctr">
              <a:buAutoNum type="arabicPeriod"/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어플리케이션 이상발생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CD0EF49-8E73-45F9-8249-12AB4C1A4146}"/>
              </a:ext>
            </a:extLst>
          </p:cNvPr>
          <p:cNvSpPr/>
          <p:nvPr/>
        </p:nvSpPr>
        <p:spPr>
          <a:xfrm>
            <a:off x="9169280" y="2944720"/>
            <a:ext cx="2518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어플리케이션 이상발생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3635" y="5035202"/>
            <a:ext cx="2105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“OPEN”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조립 및 코딩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14974" y="5064855"/>
            <a:ext cx="28889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변경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 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외관 샘플 제작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28221" y="5056471"/>
            <a:ext cx="2056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디자인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 algn="ctr">
              <a:buAutoNum type="arabicPeriod"/>
            </a:pP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와이파이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15527" y="5029157"/>
            <a:ext cx="1826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MySQL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889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64005" y="437393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“OPEN”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319590" y="1519637"/>
            <a:ext cx="579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어플리케이션 </a:t>
            </a:r>
            <a:r>
              <a:rPr lang="en-US" altLang="ko-KR" dirty="0"/>
              <a:t>“OPEN” </a:t>
            </a:r>
            <a:r>
              <a:rPr lang="ko-KR" altLang="en-US" dirty="0"/>
              <a:t>기능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1" y="2450207"/>
            <a:ext cx="4946793" cy="9635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78" y="3490448"/>
            <a:ext cx="1580331" cy="3160662"/>
          </a:xfrm>
          <a:prstGeom prst="rect">
            <a:avLst/>
          </a:prstGeom>
          <a:ln w="254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98" y="2450207"/>
            <a:ext cx="5139858" cy="9570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40" y="3490448"/>
            <a:ext cx="1748973" cy="3160662"/>
          </a:xfrm>
          <a:prstGeom prst="rect">
            <a:avLst/>
          </a:prstGeom>
          <a:ln w="254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864651" y="2004223"/>
            <a:ext cx="48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모든 사물함 열기 기능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6140298" y="2004762"/>
            <a:ext cx="48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일부 사물함 열기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2532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1029728" y="437393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“OPEN”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319590" y="1519637"/>
            <a:ext cx="579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사용자</a:t>
            </a:r>
            <a:r>
              <a:rPr lang="en-US" altLang="ko-KR" dirty="0"/>
              <a:t> </a:t>
            </a:r>
            <a:r>
              <a:rPr lang="ko-KR" altLang="en-US" dirty="0"/>
              <a:t>어플리케이션 </a:t>
            </a:r>
            <a:r>
              <a:rPr lang="en-US" altLang="ko-KR" dirty="0"/>
              <a:t>“OPEN” </a:t>
            </a:r>
            <a:r>
              <a:rPr lang="ko-KR" altLang="en-US" dirty="0"/>
              <a:t>기능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85" y="2537011"/>
            <a:ext cx="1872515" cy="3745029"/>
          </a:xfrm>
          <a:prstGeom prst="rect">
            <a:avLst/>
          </a:prstGeom>
          <a:ln w="254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802" y="2468698"/>
            <a:ext cx="1906671" cy="3813342"/>
          </a:xfrm>
          <a:prstGeom prst="rect">
            <a:avLst/>
          </a:prstGeom>
          <a:ln w="254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319590" y="1990730"/>
            <a:ext cx="282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비밀번호 일치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6506617" y="1990730"/>
            <a:ext cx="282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비밀번호 불일치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5523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1029728" y="437393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조립 및 코딩 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319590" y="1519637"/>
            <a:ext cx="86333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ko-KR" altLang="en-US" dirty="0"/>
              <a:t> 조립</a:t>
            </a:r>
            <a:endParaRPr lang="en-US" altLang="ko-KR" dirty="0"/>
          </a:p>
          <a:p>
            <a:r>
              <a:rPr lang="en-US" altLang="ko-KR" dirty="0"/>
              <a:t>   1) </a:t>
            </a:r>
            <a:r>
              <a:rPr lang="ko-KR" altLang="en-US" dirty="0"/>
              <a:t>와이파이 모듈 연결 및 작동 확인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2) </a:t>
            </a:r>
            <a:r>
              <a:rPr lang="ko-KR" altLang="en-US" dirty="0"/>
              <a:t>여러 장치를 연결하니 </a:t>
            </a:r>
            <a:r>
              <a:rPr lang="ko-KR" altLang="en-US" dirty="0" err="1"/>
              <a:t>아두이노의</a:t>
            </a:r>
            <a:r>
              <a:rPr lang="ko-KR" altLang="en-US" dirty="0"/>
              <a:t> 포트가 부족함을 깨달음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코딩</a:t>
            </a:r>
            <a:endParaRPr lang="en-US" altLang="ko-KR" dirty="0"/>
          </a:p>
          <a:p>
            <a:r>
              <a:rPr lang="en-US" altLang="ko-KR" dirty="0"/>
              <a:t>   1) </a:t>
            </a:r>
            <a:r>
              <a:rPr lang="ko-KR" altLang="en-US" dirty="0" err="1"/>
              <a:t>아두이노</a:t>
            </a:r>
            <a:r>
              <a:rPr lang="ko-KR" altLang="en-US" dirty="0"/>
              <a:t> 코딩을 위한 라이브러리 설치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2) </a:t>
            </a:r>
            <a:r>
              <a:rPr lang="ko-KR" altLang="en-US" dirty="0"/>
              <a:t>와이파이 모듈의 코딩과 </a:t>
            </a:r>
            <a:r>
              <a:rPr lang="ko-KR" altLang="en-US" dirty="0" err="1"/>
              <a:t>키패드의</a:t>
            </a:r>
            <a:r>
              <a:rPr lang="ko-KR" altLang="en-US" dirty="0"/>
              <a:t> 코딩을 합치는 작업 </a:t>
            </a:r>
            <a:r>
              <a:rPr lang="ko-KR" altLang="en-US" dirty="0" err="1"/>
              <a:t>진행중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761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6080" y="3368873"/>
            <a:ext cx="42450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변경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외관 샘플 제작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6002867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사용자</a:t>
            </a:r>
            <a:r>
              <a:rPr lang="en-US" altLang="ko-KR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, </a:t>
            </a:r>
            <a:r>
              <a:rPr lang="ko-KR" altLang="en-US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관리자 어플리케이션 </a:t>
            </a:r>
            <a:r>
              <a:rPr lang="en-US" altLang="ko-KR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“</a:t>
            </a:r>
            <a:r>
              <a:rPr lang="ko-KR" altLang="en-US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비밀번호 변경</a:t>
            </a:r>
            <a:r>
              <a:rPr lang="en-US" altLang="ko-KR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” </a:t>
            </a:r>
            <a:r>
              <a:rPr lang="ko-KR" altLang="en-US" sz="19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완성</a:t>
            </a:r>
            <a:endParaRPr lang="en-US" altLang="ko-KR" sz="19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OPEN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동작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외관 샘플 제작 완료 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lvl="1"/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학기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6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어플리케이션 보완 및 수정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,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간단한 디자인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진행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-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와이파이 모듈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재조립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및 개발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-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OPEN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완성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4323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64005" y="437393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5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변경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5" y="1374019"/>
            <a:ext cx="482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관리자 어플리케이션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기본에서 비밀번호 변경 했을 때</a:t>
            </a:r>
            <a:endParaRPr lang="en-US" altLang="ko-KR" dirty="0"/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C1FBB361-5479-4537-B53F-0F1E4EA0C3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99" y="2872569"/>
            <a:ext cx="1945341" cy="3890682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C3465B5-956B-4C45-8F19-5EF05E0DB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30" y="2065436"/>
            <a:ext cx="3547418" cy="655377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CD30625-AB0C-4474-B394-845BC479A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4" y="2854052"/>
            <a:ext cx="5704323" cy="10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48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64005" y="437393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5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변경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BEB1787-A257-4FFA-9ECC-FD1890959994}"/>
              </a:ext>
            </a:extLst>
          </p:cNvPr>
          <p:cNvSpPr txBox="1"/>
          <p:nvPr/>
        </p:nvSpPr>
        <p:spPr>
          <a:xfrm>
            <a:off x="1272545" y="1407038"/>
            <a:ext cx="482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사용자 어플리케이션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관리자에서 비밀번호 변경 시 반영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6E85A3E-D1E9-4E81-AF55-77957853B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48" y="2898878"/>
            <a:ext cx="5698947" cy="10528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4DE897-B57A-4E89-9BA1-ABEA1C3058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59" y="3007951"/>
            <a:ext cx="1759323" cy="351864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9507C46-A4F8-4F48-BB4D-F4FAF2DF9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63" y="1883040"/>
            <a:ext cx="4539577" cy="84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14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64005" y="437393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5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261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ko-KR" sz="1800" i="0" u="none" strike="noStrike" kern="1200" cap="none" spc="-150" normalizeH="0" baseline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kumimoji="0" lang="ko-KR" altLang="en-US" sz="1800" i="0" u="none" strike="noStrike" kern="1200" cap="none" spc="-150" normalizeH="0" baseline="0" noProof="0" dirty="0" err="1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kumimoji="0" lang="ko-KR" altLang="en-US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“OPEN”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회로이(가) 표시된 사진&#10;&#10;자동 생성된 설명">
            <a:extLst>
              <a:ext uri="{FF2B5EF4-FFF2-40B4-BE49-F238E27FC236}">
                <a16:creationId xmlns:a16="http://schemas.microsoft.com/office/drawing/2014/main" xmlns="" id="{02FDA3EF-6D74-4B40-86BE-9BC6ADB68D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67" y="2752626"/>
            <a:ext cx="1920939" cy="39488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CAC9242-849D-4529-8947-AE1263CEA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952" y="2752626"/>
            <a:ext cx="6504495" cy="29658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BE6AEC-CAA9-4359-848E-11574F850710}"/>
              </a:ext>
            </a:extLst>
          </p:cNvPr>
          <p:cNvSpPr txBox="1"/>
          <p:nvPr/>
        </p:nvSpPr>
        <p:spPr>
          <a:xfrm>
            <a:off x="1470582" y="1451727"/>
            <a:ext cx="7760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ko-KR" altLang="en-US" dirty="0"/>
              <a:t> 와이파이와 잠금장치 코딩을 합쳤을 때 동작하는지 다시 확인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잠금장치는</a:t>
            </a:r>
            <a:r>
              <a:rPr lang="ko-KR" altLang="en-US" dirty="0"/>
              <a:t> 작동하나 </a:t>
            </a:r>
            <a:r>
              <a:rPr lang="en-US" altLang="ko-KR" dirty="0"/>
              <a:t>AT</a:t>
            </a:r>
            <a:r>
              <a:rPr lang="ko-KR" altLang="en-US" dirty="0"/>
              <a:t>명령어가 작동되지 않는 오류를 발견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OPEN </a:t>
            </a:r>
            <a:r>
              <a:rPr lang="ko-KR" altLang="en-US" dirty="0"/>
              <a:t>기능의 </a:t>
            </a:r>
            <a:r>
              <a:rPr lang="en-US" altLang="ko-KR" dirty="0"/>
              <a:t>php</a:t>
            </a:r>
            <a:r>
              <a:rPr lang="ko-KR" altLang="en-US" dirty="0"/>
              <a:t>를 작성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014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64005" y="437393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5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ko-KR" sz="1800" i="0" u="none" strike="noStrike" kern="1200" cap="none" spc="-150" normalizeH="0" baseline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kumimoji="0" lang="ko-KR" altLang="en-US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외관 샘플 제작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ED3B1D6-21DE-47CD-B19F-33F0FE122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02" y="2749069"/>
            <a:ext cx="4520061" cy="3219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CF840B0-DDF0-4B56-911F-6CA828099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332" y="2749069"/>
            <a:ext cx="5605806" cy="3153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CD5C22C-C116-47BA-BEF2-6BDB69017F31}"/>
              </a:ext>
            </a:extLst>
          </p:cNvPr>
          <p:cNvSpPr txBox="1"/>
          <p:nvPr/>
        </p:nvSpPr>
        <p:spPr>
          <a:xfrm>
            <a:off x="1319752" y="1470581"/>
            <a:ext cx="4535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ko-KR" altLang="en-US" dirty="0"/>
              <a:t> 와이파이 모듈 공유</a:t>
            </a:r>
            <a:r>
              <a:rPr lang="en-US" altLang="ko-KR" dirty="0"/>
              <a:t>.</a:t>
            </a:r>
          </a:p>
          <a:p>
            <a:r>
              <a:rPr lang="en-US" altLang="ko-KR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잠금장치가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샘플에서 정상 작동 확인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→ 이 과정에서 </a:t>
            </a:r>
            <a:r>
              <a:rPr lang="en-US" altLang="ko-KR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AT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명령어 작동 오류 확인</a:t>
            </a:r>
            <a:r>
              <a:rPr lang="en-US" altLang="ko-KR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313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6080" y="3368873"/>
            <a:ext cx="35589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 디자인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1)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어플리케이션 디자인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2)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어플리케이션 디자인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와이파이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60028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어플리케이션의 간단한 디자인 진행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아두이노를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와이파이와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연결함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학기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7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어플리케이션 보완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및 점검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-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데이터베이스 연동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4542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58394" y="43739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256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 디자인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5" y="1374019"/>
            <a:ext cx="48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관리자 어플리케이션 디자인</a:t>
            </a:r>
            <a:endParaRPr lang="en-US" altLang="ko-KR" dirty="0"/>
          </a:p>
        </p:txBody>
      </p:sp>
      <p:pic>
        <p:nvPicPr>
          <p:cNvPr id="1026" name="Picture 2" descr="C:\Users\USER\Desktop\KakaoTalk_20201008_2042575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5" y="1863970"/>
            <a:ext cx="2203939" cy="44078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KakaoTalk_20201008_204257536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250" y="1863969"/>
            <a:ext cx="2203939" cy="44078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KakaoTalk_20201008_204257536_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735" y="1863968"/>
            <a:ext cx="2203939" cy="440787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KakaoTalk_20201008_204257536_0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20" y="1863970"/>
            <a:ext cx="2203939" cy="440787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Desktop\KakaoTalk_20201008_204257536_0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707" y="1863965"/>
            <a:ext cx="2203941" cy="440788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49539" y="635042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스퀘어 ExtraBold"/>
              </a:rPr>
              <a:t>[MAIN]</a:t>
            </a:r>
            <a:endParaRPr lang="ko-KR" altLang="en-US" sz="1200" dirty="0">
              <a:ea typeface="나눔스퀘어 Extra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65421" y="6350428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스퀘어 ExtraBold"/>
              </a:rPr>
              <a:t>[OPEN]</a:t>
            </a:r>
            <a:endParaRPr lang="ko-KR" altLang="en-US" sz="1200" dirty="0">
              <a:ea typeface="나눔스퀘어 Extra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95968" y="6350428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스퀘어 ExtraBold"/>
              </a:rPr>
              <a:t>[</a:t>
            </a:r>
            <a:r>
              <a:rPr lang="ko-KR" altLang="en-US" sz="1200" dirty="0">
                <a:ea typeface="나눔스퀘어 ExtraBold"/>
              </a:rPr>
              <a:t>비밀번호 변경</a:t>
            </a:r>
            <a:r>
              <a:rPr lang="en-US" altLang="ko-KR" sz="1200" dirty="0">
                <a:ea typeface="나눔스퀘어 ExtraBold"/>
              </a:rPr>
              <a:t>]</a:t>
            </a:r>
            <a:endParaRPr lang="ko-KR" altLang="en-US" sz="1200" dirty="0"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7342" y="6350428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스퀘어 ExtraBold"/>
              </a:rPr>
              <a:t>[</a:t>
            </a:r>
            <a:r>
              <a:rPr lang="ko-KR" altLang="en-US" sz="1200" dirty="0">
                <a:ea typeface="나눔스퀘어 ExtraBold"/>
              </a:rPr>
              <a:t>공지 송신</a:t>
            </a:r>
            <a:r>
              <a:rPr lang="en-US" altLang="ko-KR" sz="1200" dirty="0">
                <a:ea typeface="나눔스퀘어 ExtraBold"/>
              </a:rPr>
              <a:t>]</a:t>
            </a:r>
            <a:endParaRPr lang="ko-KR" altLang="en-US" sz="1200" dirty="0">
              <a:ea typeface="나눔스퀘어 Extra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30941" y="6350428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스퀘어 ExtraBold"/>
              </a:rPr>
              <a:t>[</a:t>
            </a:r>
            <a:r>
              <a:rPr lang="ko-KR" altLang="en-US" sz="1200" dirty="0">
                <a:ea typeface="나눔스퀘어 ExtraBold"/>
              </a:rPr>
              <a:t>이상발생 확인</a:t>
            </a:r>
            <a:r>
              <a:rPr lang="en-US" altLang="ko-KR" sz="1200" dirty="0">
                <a:ea typeface="나눔스퀘어 ExtraBold"/>
              </a:rPr>
              <a:t>]</a:t>
            </a:r>
            <a:endParaRPr lang="ko-KR" altLang="en-US" sz="1200" dirty="0"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3250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191" y="1696029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6071" y="2145088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5040" y="1696029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0920" y="2182671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12307" y="1696029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48187" y="2166313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AE3FD6B-5263-4BCE-B487-1CE0E1908F37}"/>
              </a:ext>
            </a:extLst>
          </p:cNvPr>
          <p:cNvSpPr/>
          <p:nvPr/>
        </p:nvSpPr>
        <p:spPr>
          <a:xfrm>
            <a:off x="236281" y="2896358"/>
            <a:ext cx="3026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와이파이 연결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</a:p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데이터 넣기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AE3FD6B-5263-4BCE-B487-1CE0E1908F37}"/>
              </a:ext>
            </a:extLst>
          </p:cNvPr>
          <p:cNvSpPr/>
          <p:nvPr/>
        </p:nvSpPr>
        <p:spPr>
          <a:xfrm>
            <a:off x="3805046" y="2896357"/>
            <a:ext cx="17491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무선 연결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E076DC4-D47A-4AB4-8121-EF8F2A2ABFC6}"/>
              </a:ext>
            </a:extLst>
          </p:cNvPr>
          <p:cNvSpPr/>
          <p:nvPr/>
        </p:nvSpPr>
        <p:spPr>
          <a:xfrm>
            <a:off x="6600681" y="2896357"/>
            <a:ext cx="2117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잠금장치 기능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indent="-228600" algn="ctr">
              <a:buAutoNum type="arabicPeriod"/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외관제작 과 포스터 제작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09573" y="1696029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745453" y="2166313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ko-KR" altLang="en-US" sz="16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endParaRPr lang="ko-KR" altLang="en-US" sz="16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9E076DC4-D47A-4AB4-8121-EF8F2A2ABFC6}"/>
              </a:ext>
            </a:extLst>
          </p:cNvPr>
          <p:cNvSpPr/>
          <p:nvPr/>
        </p:nvSpPr>
        <p:spPr>
          <a:xfrm>
            <a:off x="9155548" y="2896357"/>
            <a:ext cx="2637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잠금장치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제작 진행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외관과 포스터 제작 진행 상황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5071" y="3882503"/>
            <a:ext cx="1226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21</a:t>
            </a:r>
            <a:endParaRPr lang="ko-KR" altLang="en-US" sz="72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0951" y="4352787"/>
            <a:ext cx="1457451" cy="3822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</a:t>
            </a:r>
            <a:r>
              <a:rPr lang="en-US" altLang="ko-KR" sz="16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  <a:r>
              <a:rPr lang="ko-KR" altLang="en-US" sz="16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endParaRPr lang="ko-KR" altLang="en-US" sz="16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E076DC4-D47A-4AB4-8121-EF8F2A2ABFC6}"/>
              </a:ext>
            </a:extLst>
          </p:cNvPr>
          <p:cNvSpPr/>
          <p:nvPr/>
        </p:nvSpPr>
        <p:spPr>
          <a:xfrm>
            <a:off x="355704" y="508283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외관 디자인 및 포스터 최종 완성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(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종료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749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58394" y="43739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256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 디자인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5" y="1374019"/>
            <a:ext cx="48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 </a:t>
            </a:r>
            <a:r>
              <a:rPr lang="ko-KR" altLang="en-US" dirty="0"/>
              <a:t>사용자 어플리케이션 디자인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1349539" y="635042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스퀘어 ExtraBold"/>
              </a:rPr>
              <a:t>[MAIN]</a:t>
            </a:r>
            <a:endParaRPr lang="ko-KR" altLang="en-US" sz="1200" dirty="0">
              <a:ea typeface="나눔스퀘어 Extra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65421" y="6350428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스퀘어 ExtraBold"/>
              </a:rPr>
              <a:t>[OPEN]</a:t>
            </a:r>
            <a:endParaRPr lang="ko-KR" altLang="en-US" sz="1200" dirty="0">
              <a:ea typeface="나눔스퀘어 Extra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95968" y="6350428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스퀘어 ExtraBold"/>
              </a:rPr>
              <a:t>[</a:t>
            </a:r>
            <a:r>
              <a:rPr lang="ko-KR" altLang="en-US" sz="1200" dirty="0">
                <a:ea typeface="나눔스퀘어 ExtraBold"/>
              </a:rPr>
              <a:t>비밀번호 변경</a:t>
            </a:r>
            <a:r>
              <a:rPr lang="en-US" altLang="ko-KR" sz="1200" dirty="0">
                <a:ea typeface="나눔스퀘어 ExtraBold"/>
              </a:rPr>
              <a:t>]</a:t>
            </a:r>
            <a:endParaRPr lang="ko-KR" altLang="en-US" sz="1200" dirty="0">
              <a:ea typeface="나눔스퀘어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7342" y="6350428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스퀘어 ExtraBold"/>
              </a:rPr>
              <a:t>[</a:t>
            </a:r>
            <a:r>
              <a:rPr lang="ko-KR" altLang="en-US" sz="1200" dirty="0">
                <a:ea typeface="나눔스퀘어 ExtraBold"/>
              </a:rPr>
              <a:t>공지 수신</a:t>
            </a:r>
            <a:r>
              <a:rPr lang="en-US" altLang="ko-KR" sz="1200" dirty="0">
                <a:ea typeface="나눔스퀘어 ExtraBold"/>
              </a:rPr>
              <a:t>]</a:t>
            </a:r>
            <a:endParaRPr lang="ko-KR" altLang="en-US" sz="1200" dirty="0">
              <a:ea typeface="나눔스퀘어 Extra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30941" y="6350428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스퀘어 ExtraBold"/>
              </a:rPr>
              <a:t>[</a:t>
            </a:r>
            <a:r>
              <a:rPr lang="ko-KR" altLang="en-US" sz="1200" dirty="0">
                <a:ea typeface="나눔스퀘어 ExtraBold"/>
              </a:rPr>
              <a:t>이상발생 확인</a:t>
            </a:r>
            <a:r>
              <a:rPr lang="en-US" altLang="ko-KR" sz="1200" dirty="0">
                <a:ea typeface="나눔스퀘어 ExtraBold"/>
              </a:rPr>
              <a:t>]</a:t>
            </a:r>
            <a:endParaRPr lang="ko-KR" altLang="en-US" sz="1200" dirty="0">
              <a:ea typeface="나눔스퀘어 ExtraBold"/>
            </a:endParaRPr>
          </a:p>
        </p:txBody>
      </p:sp>
      <p:pic>
        <p:nvPicPr>
          <p:cNvPr id="2050" name="Picture 2" descr="C:\Users\USER\Desktop\KakaoTalk_20201007_1915443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5" y="1863970"/>
            <a:ext cx="2203941" cy="440788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KakaoTalk_20201007_1915446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248" y="1863964"/>
            <a:ext cx="2203941" cy="440788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esktop\KakaoTalk_20201007_1915448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734" y="1863964"/>
            <a:ext cx="2203939" cy="440787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KakaoTalk_20201007_19154510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19" y="1863964"/>
            <a:ext cx="2203939" cy="440787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USER\Desktop\KakaoTalk_20201007_19154527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707" y="1863964"/>
            <a:ext cx="2203941" cy="440788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97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58394" y="43739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kumimoji="0" lang="ko-KR" altLang="en-US" sz="1800" i="0" u="none" strike="noStrike" kern="1200" cap="none" spc="-150" normalizeH="0" baseline="0" noProof="0" dirty="0" err="1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kumimoji="0" lang="ko-KR" altLang="en-US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ko-KR" altLang="en-US" sz="1800" i="0" u="none" strike="noStrike" kern="1200" cap="none" spc="-150" normalizeH="0" baseline="0" noProof="0" dirty="0" err="1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와이파이</a:t>
            </a:r>
            <a:r>
              <a:rPr kumimoji="0" lang="ko-KR" altLang="en-US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5" y="1374019"/>
            <a:ext cx="819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AT </a:t>
            </a:r>
            <a:r>
              <a:rPr lang="ko-KR" altLang="en-US" dirty="0"/>
              <a:t>명령어 작동 확인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잠금장치</a:t>
            </a:r>
            <a:r>
              <a:rPr lang="ko-KR" altLang="en-US" dirty="0"/>
              <a:t> 코딩과 합쳤을 때 작동하는 것을 확인함</a:t>
            </a:r>
            <a:r>
              <a:rPr lang="en-US" altLang="ko-KR" dirty="0"/>
              <a:t>.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26522" y="2171756"/>
            <a:ext cx="10172827" cy="4085026"/>
            <a:chOff x="1109792" y="2171756"/>
            <a:chExt cx="10172827" cy="4085026"/>
          </a:xfrm>
        </p:grpSpPr>
        <p:pic>
          <p:nvPicPr>
            <p:cNvPr id="1026" name="Picture 2" descr="C:\Users\USER\Desktop\KakaoTalk_20201012_14595714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792" y="2171756"/>
              <a:ext cx="10172827" cy="408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5477256" y="4828032"/>
              <a:ext cx="1115568" cy="1188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8519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6080" y="3368873"/>
            <a:ext cx="2654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MySQL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600286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코딩 오류로 인한 연동 오류 발생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php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연결 오류 발생 및 해결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아두이노와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데이터베이스의 연동을 위해 임의의 데이터 베이스에 데이터를 넣는 코딩을 작성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학기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8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   -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코딩에 연동 코딩을 수정하여 결합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   -  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외관 제작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8314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1029727" y="437393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lang="en-US" altLang="ko-KR" sz="3200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noProof="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ko-KR" altLang="en-US" noProof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noProof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 </a:t>
            </a:r>
            <a:r>
              <a:rPr lang="ko-KR" altLang="en-US" noProof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5" y="1374019"/>
            <a:ext cx="819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아두이노</a:t>
            </a:r>
            <a:r>
              <a:rPr lang="ko-KR" altLang="en-US" dirty="0"/>
              <a:t> 코딩과 </a:t>
            </a:r>
            <a:r>
              <a:rPr lang="en-US" altLang="ko-KR" dirty="0" err="1"/>
              <a:t>php</a:t>
            </a:r>
            <a:r>
              <a:rPr lang="en-US" altLang="ko-KR" dirty="0"/>
              <a:t> </a:t>
            </a:r>
            <a:r>
              <a:rPr lang="ko-KR" altLang="en-US" dirty="0"/>
              <a:t>코딩의</a:t>
            </a:r>
            <a:r>
              <a:rPr lang="en-US" altLang="ko-KR" dirty="0"/>
              <a:t> </a:t>
            </a:r>
            <a:r>
              <a:rPr lang="ko-KR" altLang="en-US" dirty="0"/>
              <a:t>오류가 발생하였지만 해결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MySQL</a:t>
            </a:r>
            <a:r>
              <a:rPr lang="ko-KR" altLang="en-US" dirty="0"/>
              <a:t>에 임의의 데이터가 들어갈 수 있게 </a:t>
            </a:r>
            <a:r>
              <a:rPr lang="en-US" altLang="ko-KR" dirty="0" err="1"/>
              <a:t>php</a:t>
            </a:r>
            <a:r>
              <a:rPr lang="ko-KR" altLang="en-US" dirty="0"/>
              <a:t>와 </a:t>
            </a:r>
            <a:r>
              <a:rPr lang="ko-KR" altLang="en-US" dirty="0" err="1"/>
              <a:t>아두이노</a:t>
            </a:r>
            <a:r>
              <a:rPr lang="ko-KR" altLang="en-US" dirty="0"/>
              <a:t> 코딩 작성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4" y="2222796"/>
            <a:ext cx="9067801" cy="4185139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03" y="3603339"/>
            <a:ext cx="4623274" cy="3007042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6509529" y="5564375"/>
            <a:ext cx="968991" cy="0"/>
          </a:xfrm>
          <a:prstGeom prst="straightConnector1">
            <a:avLst/>
          </a:prstGeom>
          <a:ln w="177800" cmpd="dbl">
            <a:solidFill>
              <a:schemeClr val="accent2"/>
            </a:solidFill>
            <a:tailEnd type="triangle"/>
          </a:ln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85995" y="5379709"/>
            <a:ext cx="42308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임의 데이터가 데이터 베이스에 추가됨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5C46210-373D-49FA-986D-10CAEEC06B82}"/>
              </a:ext>
            </a:extLst>
          </p:cNvPr>
          <p:cNvSpPr/>
          <p:nvPr/>
        </p:nvSpPr>
        <p:spPr>
          <a:xfrm>
            <a:off x="4793020" y="4345756"/>
            <a:ext cx="713231" cy="89573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52B8A5B-8473-4107-8ADC-C8E54DDA8765}"/>
              </a:ext>
            </a:extLst>
          </p:cNvPr>
          <p:cNvSpPr/>
          <p:nvPr/>
        </p:nvSpPr>
        <p:spPr>
          <a:xfrm>
            <a:off x="4793020" y="2858447"/>
            <a:ext cx="488066" cy="89573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509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6080" y="3368873"/>
            <a:ext cx="3299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와이파이 연결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</a:p>
          <a:p>
            <a:pPr marL="342900" indent="-342900">
              <a:buAutoNum type="arabicPeriod"/>
            </a:pP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6002867" cy="349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다른 와이파이로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아두이노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와이파이 연결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AT </a:t>
            </a:r>
          </a:p>
          <a:p>
            <a:pPr lvl="1"/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명령어 확인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    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펌웨어 설치 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명령어 작동 확인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아두이노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OPEN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기능에 데이터를 데이터베이스로 보내기</a:t>
            </a:r>
            <a:r>
              <a:rPr lang="en-US" altLang="ko-KR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완료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742950" lvl="1" indent="-285750">
              <a:buFontTx/>
              <a:buChar char="-"/>
            </a:pP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학기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9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-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“OPEN”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완성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   -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“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비밀번호 변경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”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기능 코딩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   -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외관제작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436790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64004" y="437393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8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312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와이파이 연결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</a:p>
          <a:p>
            <a:pPr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4" y="1374019"/>
            <a:ext cx="9363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학교 와이파이를 통해 펌웨어 설치 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아두이노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와이파이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연결 및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명령어 확인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데이터베이스로 데이터 보내는 것 확인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E2080A1-8291-4A5D-8581-77F545A284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055" y="2387440"/>
            <a:ext cx="5731510" cy="32238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FD21E36-1B38-4994-8F95-DE5C035475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28386" y="2387439"/>
            <a:ext cx="5731510" cy="3223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7377646-0EBD-4BC1-8FCF-7D89F8198BFC}"/>
              </a:ext>
            </a:extLst>
          </p:cNvPr>
          <p:cNvSpPr txBox="1"/>
          <p:nvPr/>
        </p:nvSpPr>
        <p:spPr>
          <a:xfrm>
            <a:off x="2106522" y="5976183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학교 와이파이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76D367-DB2B-47B1-9C05-636184AD7DB2}"/>
              </a:ext>
            </a:extLst>
          </p:cNvPr>
          <p:cNvSpPr txBox="1"/>
          <p:nvPr/>
        </p:nvSpPr>
        <p:spPr>
          <a:xfrm>
            <a:off x="8297902" y="5976183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집 와이파이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119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64004" y="437393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8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2584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ko-KR" sz="1800" i="0" u="none" strike="noStrike" kern="1200" cap="none" spc="-150" normalizeH="0" baseline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5" y="1374019"/>
            <a:ext cx="854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아두이노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OPEN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기능에 데이터를 데이터베이스로 보내기 완성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/>
              <a:t>아두이노로</a:t>
            </a:r>
            <a:r>
              <a:rPr lang="ko-KR" altLang="en-US" dirty="0"/>
              <a:t> 데이터를 가져오는 것은 아직 진행 중</a:t>
            </a:r>
            <a:r>
              <a:rPr lang="en-US" altLang="ko-KR" dirty="0"/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96110B9-D55D-4A13-8C55-29E257214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8" y="2499795"/>
            <a:ext cx="6090168" cy="314307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9FA60E4-A0A1-44EF-9C0A-8F8D23F439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77" y="2499795"/>
            <a:ext cx="5702585" cy="29712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52B8A5B-8473-4107-8ADC-C8E54DDA8765}"/>
              </a:ext>
            </a:extLst>
          </p:cNvPr>
          <p:cNvSpPr/>
          <p:nvPr/>
        </p:nvSpPr>
        <p:spPr>
          <a:xfrm>
            <a:off x="3407279" y="4781735"/>
            <a:ext cx="713231" cy="89573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6044095-3D31-4E1B-83D8-F1AC7C1C9BA4}"/>
              </a:ext>
            </a:extLst>
          </p:cNvPr>
          <p:cNvSpPr/>
          <p:nvPr/>
        </p:nvSpPr>
        <p:spPr>
          <a:xfrm>
            <a:off x="9456687" y="4692162"/>
            <a:ext cx="713231" cy="89573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755AB6-C6CD-432B-A1D5-A49A54399879}"/>
              </a:ext>
            </a:extLst>
          </p:cNvPr>
          <p:cNvSpPr txBox="1"/>
          <p:nvPr/>
        </p:nvSpPr>
        <p:spPr>
          <a:xfrm>
            <a:off x="2511040" y="563471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열림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FCE37FE-9B1B-4127-8061-B037F4BA31C0}"/>
              </a:ext>
            </a:extLst>
          </p:cNvPr>
          <p:cNvSpPr txBox="1"/>
          <p:nvPr/>
        </p:nvSpPr>
        <p:spPr>
          <a:xfrm>
            <a:off x="8706856" y="56428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닫힘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52B8A5B-8473-4107-8ADC-C8E54DDA8765}"/>
              </a:ext>
            </a:extLst>
          </p:cNvPr>
          <p:cNvSpPr/>
          <p:nvPr/>
        </p:nvSpPr>
        <p:spPr>
          <a:xfrm>
            <a:off x="3407279" y="4220903"/>
            <a:ext cx="488066" cy="89573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797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46080" y="3368873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무선 연결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600286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아두이노를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컴퓨터와 무선으로 연결하여 작동 </a:t>
            </a:r>
            <a:endParaRPr lang="en-US" altLang="ko-KR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lvl="1"/>
            <a:r>
              <a:rPr lang="en-US" altLang="ko-KR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확인</a:t>
            </a:r>
            <a:r>
              <a:rPr lang="en-US" altLang="ko-KR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742950" lvl="1" indent="-285750">
              <a:buFontTx/>
              <a:buChar char="-"/>
            </a:pP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학기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10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-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외관 제작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   - MySQL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값을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나눔스퀘어 ExtraBold"/>
              </a:rPr>
              <a:t>아두이노로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가져오기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60635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958393" y="43739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lang="en-US" altLang="ko-KR" sz="3200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241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pc="-150" noProof="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kumimoji="0" lang="en-US" altLang="ko-KR" sz="180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무선 연결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defRPr/>
            </a:pP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4" y="1374019"/>
            <a:ext cx="9363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교수님의 도움으로 무선으로 </a:t>
            </a:r>
            <a:r>
              <a:rPr lang="ko-KR" altLang="en-US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아두이노에서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php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가 작동할 수 있도록 함</a:t>
            </a:r>
            <a:r>
              <a:rPr lang="en-US" altLang="ko-KR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   (</a:t>
            </a:r>
            <a:r>
              <a:rPr lang="en-US" altLang="ko-KR" sz="16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MySQL</a:t>
            </a:r>
            <a:r>
              <a:rPr lang="ko-KR" altLang="en-US" sz="16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에 외부 접근이 허용하도록 하였음</a:t>
            </a:r>
            <a:r>
              <a:rPr lang="en-US" altLang="ko-KR" sz="16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027" name="Picture 3" descr="C:\Users\USER\Desktop\KakaoTalk_20201102_1742486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8" b="14688"/>
          <a:stretch/>
        </p:blipFill>
        <p:spPr bwMode="auto">
          <a:xfrm>
            <a:off x="1415592" y="2084832"/>
            <a:ext cx="5414976" cy="281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80" y="4737101"/>
            <a:ext cx="7226808" cy="1765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3903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09899" y="3349150"/>
            <a:ext cx="31662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잠금장치 기능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외관 제작 과 포스터 제작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600286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임시코딩에서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아두이노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 시리얼 모니터로 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맑은 고딕" panose="020B0503020000020004" pitchFamily="50" charset="-127"/>
            </a:endParaRPr>
          </a:p>
          <a:p>
            <a:pPr lvl="1"/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	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데이터베이스 값 가져오기 성공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맑은 고딕" panose="020B0503020000020004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IPD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오류로 인해 오류 수정 중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맑은 고딕" panose="020B0503020000020004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전시회 포스터 제작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외관 제작 의뢰 및 샘플 확인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2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학기 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11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주차 계획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 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개발 완료 및 테스트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진행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  </a:t>
            </a:r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-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전시회 포스터 완성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r>
              <a:rPr lang="en-US" altLang="ko-KR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         -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외관 제작 완료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3428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7476" y="2493269"/>
            <a:ext cx="23214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7200" b="1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81251" y="37442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2020.03.16 ~ 2020.06.29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383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860609" y="437393"/>
            <a:ext cx="2494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10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잠금장치 기능</a:t>
            </a: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4" y="1374019"/>
            <a:ext cx="936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임시코딩에서 </a:t>
            </a:r>
            <a:r>
              <a:rPr lang="ko-KR" altLang="en-US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아두이노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시리얼 모니터로 데이터베이스 값 가져오기 성공</a:t>
            </a:r>
            <a:endParaRPr lang="en-US" altLang="ko-KR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IPD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에서 오류가 발생해 오류 수정 중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C66F757-9DA4-4FE3-B9F4-F0441C4C5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" y="2708388"/>
            <a:ext cx="5781138" cy="246235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8AC7BC7-1ED9-49F7-90CF-DB3718D038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2708388"/>
            <a:ext cx="5584730" cy="24623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B528551-2125-4A19-BE6B-917D728D157C}"/>
              </a:ext>
            </a:extLst>
          </p:cNvPr>
          <p:cNvSpPr txBox="1"/>
          <p:nvPr/>
        </p:nvSpPr>
        <p:spPr>
          <a:xfrm>
            <a:off x="2511040" y="5634717"/>
            <a:ext cx="58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[AT]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12EB1CE-455D-4AFA-BF3E-6F52E3192A7E}"/>
              </a:ext>
            </a:extLst>
          </p:cNvPr>
          <p:cNvSpPr txBox="1"/>
          <p:nvPr/>
        </p:nvSpPr>
        <p:spPr>
          <a:xfrm>
            <a:off x="8684015" y="563471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[IPD</a:t>
            </a:r>
            <a:r>
              <a:rPr lang="ko-KR" altLang="en-US" dirty="0"/>
              <a:t>오류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377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860609" y="437393"/>
            <a:ext cx="2494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10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외관제작과 포스터 제작</a:t>
            </a:r>
            <a:endParaRPr kumimoji="0" lang="ko-KR" altLang="en-US" sz="180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4" y="1374019"/>
            <a:ext cx="936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9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주차 교수님의 아크릴 주문제작</a:t>
            </a:r>
            <a:r>
              <a:rPr lang="en-US" altLang="ko-KR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앞문</a:t>
            </a:r>
            <a:r>
              <a:rPr lang="en-US" altLang="ko-KR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피드백을 받아들여 주문제작 의뢰</a:t>
            </a:r>
            <a:endParaRPr lang="en-US" altLang="ko-KR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외관 제작을 위한 샘플 확인 과 포스터 제작 진행 중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5AF4462-038C-4C01-8D86-29659834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4" y="2372201"/>
            <a:ext cx="5046042" cy="37049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F4AA013-96B4-4A48-A747-F775CC9FC4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26" y="2327935"/>
            <a:ext cx="2623802" cy="37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85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09899" y="3349150"/>
            <a:ext cx="37016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잠금장치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 진행 상황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외관과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포스터 </a:t>
            </a:r>
            <a:r>
              <a:rPr lang="ko-KR" altLang="en-US" sz="1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 진행 상황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60028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 smtClean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데이터베이스의 데이터를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아두이노로</a:t>
            </a:r>
            <a:r>
              <a:rPr lang="ko-KR" altLang="en-US" sz="2000" kern="0" dirty="0" smtClean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 가져오는 것을 성공함</a:t>
            </a:r>
            <a:endParaRPr lang="en-US" altLang="ko-KR" sz="2000" kern="0" dirty="0" smtClean="0">
              <a:solidFill>
                <a:srgbClr val="000000"/>
              </a:solidFill>
              <a:latin typeface="나눔스퀘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 smtClean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전시회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포스터 </a:t>
            </a:r>
            <a:r>
              <a:rPr lang="ko-KR" altLang="en-US" sz="2000" kern="0" dirty="0" smtClean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제작 완료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외관 제작 </a:t>
            </a:r>
            <a:r>
              <a:rPr lang="ko-KR" altLang="en-US" sz="2000" kern="0" dirty="0" smtClean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완료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11801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850190" y="437393"/>
            <a:ext cx="2515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dirty="0" smtClean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11</a:t>
            </a:r>
            <a:r>
              <a:rPr kumimoji="0" lang="ko-KR" altLang="en-US" sz="3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잠금장치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제작 진행 상황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4" y="1573923"/>
            <a:ext cx="9363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데이터베이스의 값을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시리얼모니터로 가져오는 것에 난항을 겪었지만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성공하여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아두이노에서의</a:t>
            </a:r>
            <a:r>
              <a:rPr lang="ko-KR" altLang="en-US" dirty="0" smtClean="0"/>
              <a:t> 비밀번호 변경 기능을 완성함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이상 발생 기능을 구상하여 제작 중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" name="KakaoTalk_20201115_2024153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4252" y="2285393"/>
            <a:ext cx="2411560" cy="42809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528551-2125-4A19-BE6B-917D728D157C}"/>
              </a:ext>
            </a:extLst>
          </p:cNvPr>
          <p:cNvSpPr txBox="1"/>
          <p:nvPr/>
        </p:nvSpPr>
        <p:spPr>
          <a:xfrm>
            <a:off x="3355203" y="5939517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비밀번호 변경 데이터베이스 확인 ▶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8817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860609" y="437393"/>
            <a:ext cx="2494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10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외관과 포스터 제작 진행 상황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4" y="1374019"/>
            <a:ext cx="936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kern="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아크릴 외관 수송 완료</a:t>
            </a:r>
            <a:r>
              <a:rPr lang="en-US" altLang="ko-KR" kern="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과제전</a:t>
            </a:r>
            <a:r>
              <a:rPr lang="ko-KR" altLang="en-US" smtClean="0"/>
              <a:t> 용 </a:t>
            </a:r>
            <a:r>
              <a:rPr lang="ko-KR" altLang="en-US" dirty="0" smtClean="0"/>
              <a:t>포스터 제작 완료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56" y="2387440"/>
            <a:ext cx="3378397" cy="33092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441" y="1770923"/>
            <a:ext cx="2841472" cy="4108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528551-2125-4A19-BE6B-917D728D157C}"/>
              </a:ext>
            </a:extLst>
          </p:cNvPr>
          <p:cNvSpPr txBox="1"/>
          <p:nvPr/>
        </p:nvSpPr>
        <p:spPr>
          <a:xfrm>
            <a:off x="2807931" y="5879097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아크릴 외관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B528551-2125-4A19-BE6B-917D728D157C}"/>
              </a:ext>
            </a:extLst>
          </p:cNvPr>
          <p:cNvSpPr txBox="1"/>
          <p:nvPr/>
        </p:nvSpPr>
        <p:spPr>
          <a:xfrm>
            <a:off x="7684938" y="612852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과제전</a:t>
            </a:r>
            <a:r>
              <a:rPr lang="ko-KR" altLang="en-US" dirty="0" smtClean="0"/>
              <a:t> 용 포스터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7663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413" y="199303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412" y="2689906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09899" y="3349150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외관 디자인 및 포스터 최종 완성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54DA4-F63A-4020-8E25-F78164283109}"/>
              </a:ext>
            </a:extLst>
          </p:cNvPr>
          <p:cNvSpPr txBox="1"/>
          <p:nvPr/>
        </p:nvSpPr>
        <p:spPr>
          <a:xfrm>
            <a:off x="6096000" y="2702820"/>
            <a:ext cx="60028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▷</a:t>
            </a:r>
            <a:r>
              <a:rPr lang="ko-KR" altLang="en-US" sz="2000" b="1" kern="0" dirty="0">
                <a:solidFill>
                  <a:srgbClr val="000000"/>
                </a:solidFill>
                <a:latin typeface="나눔스퀘"/>
                <a:ea typeface="나눔스퀘어 ExtraBold"/>
              </a:rPr>
              <a:t>내용 요약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"/>
                <a:ea typeface="나눔스퀘어 ExtraBold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나눔스퀘"/>
              <a:ea typeface="나눔스퀘어 ExtraBold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 smtClean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전시회에 쓸 외관 디자인 완료</a:t>
            </a:r>
            <a:endParaRPr lang="en-US" altLang="ko-KR" sz="2000" kern="0" dirty="0" smtClean="0">
              <a:solidFill>
                <a:srgbClr val="000000"/>
              </a:solidFill>
              <a:latin typeface="나눔스퀘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kern="0" dirty="0" smtClean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전시회 </a:t>
            </a:r>
            <a:r>
              <a:rPr lang="ko-KR" altLang="en-US" sz="2000" kern="0" dirty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포스터 </a:t>
            </a:r>
            <a:r>
              <a:rPr lang="ko-KR" altLang="en-US" sz="2000" kern="0" dirty="0" smtClean="0">
                <a:solidFill>
                  <a:srgbClr val="000000"/>
                </a:solidFill>
                <a:latin typeface="나눔스퀘"/>
                <a:ea typeface="맑은 고딕" panose="020B0503020000020004" pitchFamily="50" charset="-127"/>
              </a:rPr>
              <a:t>최종 수정</a:t>
            </a:r>
            <a:endParaRPr lang="en-US" altLang="ko-KR" sz="2000" kern="0" dirty="0">
              <a:solidFill>
                <a:srgbClr val="000000"/>
              </a:solidFill>
              <a:latin typeface="나눔스퀘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325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24F5D52D-BDFB-4730-876A-B30FFE7E055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AF370-B684-465F-9EDE-1E6E1801F8C0}"/>
              </a:ext>
            </a:extLst>
          </p:cNvPr>
          <p:cNvSpPr txBox="1"/>
          <p:nvPr/>
        </p:nvSpPr>
        <p:spPr>
          <a:xfrm>
            <a:off x="850190" y="437393"/>
            <a:ext cx="2515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학기 </a:t>
            </a:r>
            <a:r>
              <a:rPr kumimoji="0" lang="en-US" altLang="ko-KR" sz="3200" b="0" i="0" u="none" strike="noStrike" kern="1200" cap="none" spc="-150" normalizeH="0" baseline="0" dirty="0" smtClean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13</a:t>
            </a:r>
            <a:r>
              <a:rPr kumimoji="0" lang="ko-KR" altLang="en-US" sz="32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F4116E-AE5D-4A2C-9CEE-D9B9EBF7FDB0}"/>
              </a:ext>
            </a:extLst>
          </p:cNvPr>
          <p:cNvSpPr txBox="1"/>
          <p:nvPr/>
        </p:nvSpPr>
        <p:spPr>
          <a:xfrm>
            <a:off x="1061724" y="100692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외관 디자인 및 포스터 최종 완성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D29EB2-B695-4B5F-A7E8-038E987489FB}"/>
              </a:ext>
            </a:extLst>
          </p:cNvPr>
          <p:cNvSpPr txBox="1"/>
          <p:nvPr/>
        </p:nvSpPr>
        <p:spPr>
          <a:xfrm>
            <a:off x="1272544" y="1573923"/>
            <a:ext cx="936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전시회에 사용할 외관의 디자인 완료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전시회 사진으로 우선 대체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포스터를 피드백에 맞춰 수정해서 최종 완성함</a:t>
            </a:r>
            <a:r>
              <a:rPr lang="en-US" altLang="ko-KR" dirty="0" smtClean="0"/>
              <a:t>.</a:t>
            </a:r>
          </a:p>
        </p:txBody>
      </p:sp>
      <p:pic>
        <p:nvPicPr>
          <p:cNvPr id="1026" name="Picture 2" descr="C:\Users\USER\Desktop\일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394" y="2050532"/>
            <a:ext cx="3087307" cy="436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USER\Desktop\KakaoTalk_20201129_20535701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13" y="2694344"/>
            <a:ext cx="4568716" cy="342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2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8463" y="850648"/>
            <a:ext cx="939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9</a:t>
            </a:r>
            <a:r>
              <a:rPr lang="ko-KR" altLang="en-US" sz="1200" dirty="0"/>
              <a:t>주차 이후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397" y="404372"/>
            <a:ext cx="3881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문서 개정 이력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026522" y="989148"/>
            <a:ext cx="35193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0C6D7E09-583B-4ABF-BC7F-9DAB8DB2C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23623"/>
              </p:ext>
            </p:extLst>
          </p:nvPr>
        </p:nvGraphicFramePr>
        <p:xfrm>
          <a:off x="883920" y="1194888"/>
          <a:ext cx="10657840" cy="5259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3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개정 내용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서버와 어플리케이션을 연결하기 위해 </a:t>
                      </a:r>
                      <a:r>
                        <a:rPr lang="ko-KR" altLang="en-US" sz="1400" dirty="0" err="1"/>
                        <a:t>안드로이드와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JSP</a:t>
                      </a:r>
                      <a:r>
                        <a:rPr lang="ko-KR" altLang="en-US" sz="1400" dirty="0"/>
                        <a:t>서버 연동을 시도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2020.05.13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주차에 시도한 서버연동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유지영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2020.05.20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키패드에서</a:t>
                      </a:r>
                      <a:r>
                        <a:rPr lang="ko-KR" altLang="en-US" sz="1400" dirty="0"/>
                        <a:t> 비밀번호를 입력</a:t>
                      </a:r>
                      <a:r>
                        <a:rPr lang="ko-KR" altLang="en-US" sz="1400" baseline="0" dirty="0"/>
                        <a:t> 받을 수 있도록 개발 성공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유지영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2020.05.20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서버를 </a:t>
                      </a:r>
                      <a:r>
                        <a:rPr lang="en-US" altLang="ko-KR" sz="1400" dirty="0"/>
                        <a:t>JSP</a:t>
                      </a:r>
                      <a:r>
                        <a:rPr lang="ko-KR" altLang="en-US" sz="1400" dirty="0"/>
                        <a:t>에서 </a:t>
                      </a:r>
                      <a:r>
                        <a:rPr lang="en-US" altLang="ko-KR" sz="1400" dirty="0"/>
                        <a:t>PHP</a:t>
                      </a:r>
                      <a:r>
                        <a:rPr lang="ko-KR" altLang="en-US" sz="1400" dirty="0"/>
                        <a:t>로 변경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이혜원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2020.05.27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5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잠금장치</a:t>
                      </a:r>
                      <a:r>
                        <a:rPr lang="ko-KR" altLang="en-US" sz="1400" dirty="0"/>
                        <a:t> 개발 성공</a:t>
                      </a:r>
                      <a:r>
                        <a:rPr lang="ko-KR" altLang="en-US" sz="1400" baseline="0" dirty="0"/>
                        <a:t> 및 </a:t>
                      </a:r>
                      <a:r>
                        <a:rPr lang="ko-KR" altLang="en-US" sz="1400" baseline="0" dirty="0" err="1"/>
                        <a:t>아두이노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ko-KR" altLang="en-US" sz="1400" baseline="0" dirty="0" err="1"/>
                        <a:t>와이파이</a:t>
                      </a:r>
                      <a:r>
                        <a:rPr lang="ko-KR" altLang="en-US" sz="1400" baseline="0" dirty="0"/>
                        <a:t> 통신 시도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이혜원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2020.05.27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/>
                        <a:t>과 </a:t>
                      </a:r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연동 시도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2020.06.03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baseline="0" dirty="0"/>
                        <a:t> 내에서 비밀번호 변경할 수 있게 개발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성공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2020.06.03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MySQL</a:t>
                      </a:r>
                      <a:r>
                        <a:rPr lang="ko-KR" altLang="en-US" sz="1400" dirty="0"/>
                        <a:t>에 데이터를</a:t>
                      </a:r>
                      <a:r>
                        <a:rPr lang="en-US" altLang="ko-KR" sz="1400" baseline="0" dirty="0"/>
                        <a:t> PHP</a:t>
                      </a:r>
                      <a:r>
                        <a:rPr lang="ko-KR" altLang="en-US" sz="1400" baseline="0" dirty="0"/>
                        <a:t>를 통해 웹으로 보여줌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유지영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2020.06.08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PHP</a:t>
                      </a:r>
                      <a:r>
                        <a:rPr lang="ko-KR" altLang="en-US" sz="1400" dirty="0"/>
                        <a:t>에서 보인 데이터를 </a:t>
                      </a:r>
                      <a:r>
                        <a:rPr lang="ko-KR" altLang="en-US" sz="1400" dirty="0" err="1"/>
                        <a:t>안드로이드로</a:t>
                      </a:r>
                      <a:r>
                        <a:rPr lang="ko-KR" altLang="en-US" sz="1400" dirty="0"/>
                        <a:t> 가져오고 데이터 전송 성공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유지영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2020.06.08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어플리케이션에 진행 상황 보고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400" dirty="0"/>
                        <a:t>이혜원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2020.06.17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396641"/>
                  </a:ext>
                </a:extLst>
              </a:tr>
              <a:tr h="348986"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04305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767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08500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(6/9)</a:t>
            </a:r>
            <a:endParaRPr lang="ko-KR" altLang="en-US" sz="2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9062800" descr="EMB00001fa8543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6"/>
          <a:stretch/>
        </p:blipFill>
        <p:spPr bwMode="auto">
          <a:xfrm>
            <a:off x="680266" y="1783558"/>
            <a:ext cx="10505063" cy="389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432175" y="31638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026522" y="989148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1. 1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학기 목표</a:t>
            </a:r>
          </a:p>
        </p:txBody>
      </p:sp>
    </p:spTree>
    <p:extLst>
      <p:ext uri="{BB962C8B-B14F-4D97-AF65-F5344CB8AC3E}">
        <p14:creationId xmlns:p14="http://schemas.microsoft.com/office/powerpoint/2010/main" val="30412047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3419</TotalTime>
  <Words>3494</Words>
  <Application>Microsoft Office PowerPoint</Application>
  <PresentationFormat>사용자 지정</PresentationFormat>
  <Paragraphs>872</Paragraphs>
  <Slides>77</Slides>
  <Notes>47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7" baseType="lpstr">
      <vt:lpstr>굴림</vt:lpstr>
      <vt:lpstr>Arial</vt:lpstr>
      <vt:lpstr>나눔스퀘어</vt:lpstr>
      <vt:lpstr>나눔스퀘</vt:lpstr>
      <vt:lpstr>나눔스퀘어 ExtraBold</vt:lpstr>
      <vt:lpstr>함초롬바탕</vt:lpstr>
      <vt:lpstr>맑은 고딕</vt:lpstr>
      <vt:lpstr>나눔스퀘어라운드 ExtraBold</vt:lpstr>
      <vt:lpstr>나눔스퀘어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USER</cp:lastModifiedBy>
  <cp:revision>240</cp:revision>
  <dcterms:created xsi:type="dcterms:W3CDTF">2017-05-29T09:12:16Z</dcterms:created>
  <dcterms:modified xsi:type="dcterms:W3CDTF">2020-11-30T09:02:26Z</dcterms:modified>
</cp:coreProperties>
</file>